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600000000000000"/>
      <p:regular r:id="rId12"/>
    </p:embeddedFont>
    <p:embeddedFont>
      <p:font typeface="Quicksand Bold" charset="1" panose="000008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Paytone One"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42"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5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8.png" Type="http://schemas.openxmlformats.org/officeDocument/2006/relationships/image"/><Relationship Id="rId9" Target="../media/image6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80.png" Type="http://schemas.openxmlformats.org/officeDocument/2006/relationships/image"/><Relationship Id="rId6" Target="../media/image81.png" Type="http://schemas.openxmlformats.org/officeDocument/2006/relationships/image"/><Relationship Id="rId7" Target="../media/image82.png" Type="http://schemas.openxmlformats.org/officeDocument/2006/relationships/image"/><Relationship Id="rId8" Target="../media/image8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8.svg" Type="http://schemas.openxmlformats.org/officeDocument/2006/relationships/image"/><Relationship Id="rId11" Target="../media/image99.png" Type="http://schemas.openxmlformats.org/officeDocument/2006/relationships/image"/><Relationship Id="rId2" Target="../media/image91.png" Type="http://schemas.openxmlformats.org/officeDocument/2006/relationships/image"/><Relationship Id="rId3" Target="../media/image92.sv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 Id="rId6" Target="../media/image95.png" Type="http://schemas.openxmlformats.org/officeDocument/2006/relationships/image"/><Relationship Id="rId7" Target="../media/image96.svg" Type="http://schemas.openxmlformats.org/officeDocument/2006/relationships/image"/><Relationship Id="rId8" Target="../media/image72.png" Type="http://schemas.openxmlformats.org/officeDocument/2006/relationships/image"/><Relationship Id="rId9" Target="../media/image9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https://github.com/cdarlint/winutils"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580789" y="0"/>
            <a:ext cx="4701724" cy="2222633"/>
          </a:xfrm>
          <a:custGeom>
            <a:avLst/>
            <a:gdLst/>
            <a:ahLst/>
            <a:cxnLst/>
            <a:rect r="r" b="b" t="t" l="l"/>
            <a:pathLst>
              <a:path h="2222633" w="4701724">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28470" y="5036740"/>
            <a:ext cx="8431059" cy="950410"/>
          </a:xfrm>
          <a:custGeom>
            <a:avLst/>
            <a:gdLst/>
            <a:ahLst/>
            <a:cxnLst/>
            <a:rect r="r" b="b" t="t" l="l"/>
            <a:pathLst>
              <a:path h="950410" w="8431059">
                <a:moveTo>
                  <a:pt x="0" y="0"/>
                </a:moveTo>
                <a:lnTo>
                  <a:pt x="8431060" y="0"/>
                </a:lnTo>
                <a:lnTo>
                  <a:pt x="8431060" y="950410"/>
                </a:lnTo>
                <a:lnTo>
                  <a:pt x="0" y="9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154514" y="6912424"/>
            <a:ext cx="3978971" cy="1273271"/>
          </a:xfrm>
          <a:custGeom>
            <a:avLst/>
            <a:gdLst/>
            <a:ahLst/>
            <a:cxnLst/>
            <a:rect r="r" b="b" t="t" l="l"/>
            <a:pathLst>
              <a:path h="1273271" w="3978971">
                <a:moveTo>
                  <a:pt x="0" y="0"/>
                </a:moveTo>
                <a:lnTo>
                  <a:pt x="3978972" y="0"/>
                </a:lnTo>
                <a:lnTo>
                  <a:pt x="3978972" y="1273271"/>
                </a:lnTo>
                <a:lnTo>
                  <a:pt x="0" y="12732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423086">
            <a:off x="166746" y="-4626437"/>
            <a:ext cx="5323671" cy="7857779"/>
          </a:xfrm>
          <a:custGeom>
            <a:avLst/>
            <a:gdLst/>
            <a:ahLst/>
            <a:cxnLst/>
            <a:rect r="r" b="b" t="t" l="l"/>
            <a:pathLst>
              <a:path h="7857779" w="5323671">
                <a:moveTo>
                  <a:pt x="0" y="0"/>
                </a:moveTo>
                <a:lnTo>
                  <a:pt x="5323671" y="0"/>
                </a:lnTo>
                <a:lnTo>
                  <a:pt x="5323671" y="7857780"/>
                </a:lnTo>
                <a:lnTo>
                  <a:pt x="0" y="7857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124406" y="7950069"/>
            <a:ext cx="5614490" cy="4130953"/>
          </a:xfrm>
          <a:custGeom>
            <a:avLst/>
            <a:gdLst/>
            <a:ahLst/>
            <a:cxnLst/>
            <a:rect r="r" b="b" t="t" l="l"/>
            <a:pathLst>
              <a:path h="4130953" w="5614490">
                <a:moveTo>
                  <a:pt x="0" y="0"/>
                </a:moveTo>
                <a:lnTo>
                  <a:pt x="5614490" y="0"/>
                </a:lnTo>
                <a:lnTo>
                  <a:pt x="5614490" y="4130953"/>
                </a:lnTo>
                <a:lnTo>
                  <a:pt x="0" y="41309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8897882">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89017" y="6978775"/>
            <a:ext cx="5181796" cy="5106425"/>
          </a:xfrm>
          <a:custGeom>
            <a:avLst/>
            <a:gdLst/>
            <a:ahLst/>
            <a:cxnLst/>
            <a:rect r="r" b="b" t="t" l="l"/>
            <a:pathLst>
              <a:path h="5106425" w="5181796">
                <a:moveTo>
                  <a:pt x="0" y="0"/>
                </a:moveTo>
                <a:lnTo>
                  <a:pt x="5181796" y="0"/>
                </a:lnTo>
                <a:lnTo>
                  <a:pt x="5181796" y="5106424"/>
                </a:lnTo>
                <a:lnTo>
                  <a:pt x="0" y="51064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4356970" y="2787599"/>
            <a:ext cx="10003302" cy="1566545"/>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rPr>
              <a:t>Hadoop</a:t>
            </a:r>
          </a:p>
        </p:txBody>
      </p:sp>
      <p:sp>
        <p:nvSpPr>
          <p:cNvPr name="TextBox 10" id="10"/>
          <p:cNvSpPr txBox="true"/>
          <p:nvPr/>
        </p:nvSpPr>
        <p:spPr>
          <a:xfrm rot="0">
            <a:off x="5457137" y="5058057"/>
            <a:ext cx="7373727" cy="748030"/>
          </a:xfrm>
          <a:prstGeom prst="rect">
            <a:avLst/>
          </a:prstGeom>
        </p:spPr>
        <p:txBody>
          <a:bodyPr anchor="t" rtlCol="false" tIns="0" lIns="0" bIns="0" rIns="0">
            <a:spAutoFit/>
          </a:bodyPr>
          <a:lstStyle/>
          <a:p>
            <a:pPr algn="ctr">
              <a:lnSpc>
                <a:spcPts val="6019"/>
              </a:lnSpc>
            </a:pPr>
            <a:r>
              <a:rPr lang="en-US" sz="4299">
                <a:solidFill>
                  <a:srgbClr val="000000"/>
                </a:solidFill>
                <a:latin typeface="Quicksand"/>
              </a:rPr>
              <a:t>K1 Group 5</a:t>
            </a:r>
          </a:p>
        </p:txBody>
      </p:sp>
      <p:sp>
        <p:nvSpPr>
          <p:cNvPr name="Freeform 11" id="11"/>
          <p:cNvSpPr/>
          <p:nvPr/>
        </p:nvSpPr>
        <p:spPr>
          <a:xfrm flipH="false" flipV="false" rot="4423086">
            <a:off x="-24920" y="-4936755"/>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54161" y="3341288"/>
            <a:ext cx="9971367" cy="5680658"/>
          </a:xfrm>
          <a:custGeom>
            <a:avLst/>
            <a:gdLst/>
            <a:ahLst/>
            <a:cxnLst/>
            <a:rect r="r" b="b" t="t" l="l"/>
            <a:pathLst>
              <a:path h="5680658" w="9971367">
                <a:moveTo>
                  <a:pt x="0" y="0"/>
                </a:moveTo>
                <a:lnTo>
                  <a:pt x="9971367" y="0"/>
                </a:lnTo>
                <a:lnTo>
                  <a:pt x="9971367" y="5680657"/>
                </a:lnTo>
                <a:lnTo>
                  <a:pt x="0" y="5680657"/>
                </a:lnTo>
                <a:lnTo>
                  <a:pt x="0" y="0"/>
                </a:lnTo>
                <a:close/>
              </a:path>
            </a:pathLst>
          </a:custGeom>
          <a:blipFill>
            <a:blip r:embed="rId4"/>
            <a:stretch>
              <a:fillRect l="0" t="0" r="0" b="0"/>
            </a:stretch>
          </a:blipFill>
        </p:spPr>
      </p:sp>
      <p:sp>
        <p:nvSpPr>
          <p:cNvPr name="TextBox 4" id="4"/>
          <p:cNvSpPr txBox="true"/>
          <p:nvPr/>
        </p:nvSpPr>
        <p:spPr>
          <a:xfrm rot="0">
            <a:off x="0" y="807150"/>
            <a:ext cx="18288000" cy="10382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Additional bin</a:t>
            </a:r>
          </a:p>
        </p:txBody>
      </p:sp>
      <p:sp>
        <p:nvSpPr>
          <p:cNvPr name="TextBox 5" id="5"/>
          <p:cNvSpPr txBox="true"/>
          <p:nvPr/>
        </p:nvSpPr>
        <p:spPr>
          <a:xfrm rot="0">
            <a:off x="4052970" y="2340374"/>
            <a:ext cx="10182061" cy="448464"/>
          </a:xfrm>
          <a:prstGeom prst="rect">
            <a:avLst/>
          </a:prstGeom>
        </p:spPr>
        <p:txBody>
          <a:bodyPr anchor="t" rtlCol="false" tIns="0" lIns="0" bIns="0" rIns="0">
            <a:spAutoFit/>
          </a:bodyPr>
          <a:lstStyle/>
          <a:p>
            <a:pPr>
              <a:lnSpc>
                <a:spcPts val="3631"/>
              </a:lnSpc>
            </a:pPr>
            <a:r>
              <a:rPr lang="en-US" sz="2593">
                <a:solidFill>
                  <a:srgbClr val="000000"/>
                </a:solidFill>
                <a:latin typeface="Quicksand Bold"/>
              </a:rPr>
              <a:t>Masukkan additional in ke folder bin dan replace yang sama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93511" y="2252552"/>
            <a:ext cx="11100978" cy="2241254"/>
          </a:xfrm>
          <a:custGeom>
            <a:avLst/>
            <a:gdLst/>
            <a:ahLst/>
            <a:cxnLst/>
            <a:rect r="r" b="b" t="t" l="l"/>
            <a:pathLst>
              <a:path h="2241254" w="11100978">
                <a:moveTo>
                  <a:pt x="0" y="0"/>
                </a:moveTo>
                <a:lnTo>
                  <a:pt x="11100978" y="0"/>
                </a:lnTo>
                <a:lnTo>
                  <a:pt x="11100978" y="2241254"/>
                </a:lnTo>
                <a:lnTo>
                  <a:pt x="0" y="2241254"/>
                </a:lnTo>
                <a:lnTo>
                  <a:pt x="0" y="0"/>
                </a:lnTo>
                <a:close/>
              </a:path>
            </a:pathLst>
          </a:custGeom>
          <a:blipFill>
            <a:blip r:embed="rId4"/>
            <a:stretch>
              <a:fillRect l="0" t="0" r="0" b="0"/>
            </a:stretch>
          </a:blipFill>
        </p:spPr>
      </p:sp>
      <p:sp>
        <p:nvSpPr>
          <p:cNvPr name="TextBox 4" id="4"/>
          <p:cNvSpPr txBox="true"/>
          <p:nvPr/>
        </p:nvSpPr>
        <p:spPr>
          <a:xfrm rot="0">
            <a:off x="0" y="4779556"/>
            <a:ext cx="18288000" cy="10382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Format namenode</a:t>
            </a:r>
          </a:p>
        </p:txBody>
      </p:sp>
      <p:sp>
        <p:nvSpPr>
          <p:cNvPr name="Freeform 5" id="5"/>
          <p:cNvSpPr/>
          <p:nvPr/>
        </p:nvSpPr>
        <p:spPr>
          <a:xfrm flipH="false" flipV="false" rot="0">
            <a:off x="5204829" y="6227344"/>
            <a:ext cx="7403846" cy="690738"/>
          </a:xfrm>
          <a:custGeom>
            <a:avLst/>
            <a:gdLst/>
            <a:ahLst/>
            <a:cxnLst/>
            <a:rect r="r" b="b" t="t" l="l"/>
            <a:pathLst>
              <a:path h="690738" w="7403846">
                <a:moveTo>
                  <a:pt x="0" y="0"/>
                </a:moveTo>
                <a:lnTo>
                  <a:pt x="7403846" y="0"/>
                </a:lnTo>
                <a:lnTo>
                  <a:pt x="7403846" y="690738"/>
                </a:lnTo>
                <a:lnTo>
                  <a:pt x="0" y="690738"/>
                </a:lnTo>
                <a:lnTo>
                  <a:pt x="0" y="0"/>
                </a:lnTo>
                <a:close/>
              </a:path>
            </a:pathLst>
          </a:custGeom>
          <a:blipFill>
            <a:blip r:embed="rId5"/>
            <a:stretch>
              <a:fillRect l="0" t="0" r="0" b="0"/>
            </a:stretch>
          </a:blipFill>
        </p:spPr>
      </p:sp>
      <p:sp>
        <p:nvSpPr>
          <p:cNvPr name="TextBox 6" id="6"/>
          <p:cNvSpPr txBox="true"/>
          <p:nvPr/>
        </p:nvSpPr>
        <p:spPr>
          <a:xfrm rot="0">
            <a:off x="0" y="807150"/>
            <a:ext cx="18288000" cy="10382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Cek Instalasi Hadoop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729149" y="2068980"/>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965849" y="5143500"/>
            <a:ext cx="7819003" cy="3991807"/>
          </a:xfrm>
          <a:custGeom>
            <a:avLst/>
            <a:gdLst/>
            <a:ahLst/>
            <a:cxnLst/>
            <a:rect r="r" b="b" t="t" l="l"/>
            <a:pathLst>
              <a:path h="3991807" w="7819003">
                <a:moveTo>
                  <a:pt x="0" y="0"/>
                </a:moveTo>
                <a:lnTo>
                  <a:pt x="7819003" y="0"/>
                </a:lnTo>
                <a:lnTo>
                  <a:pt x="7819003" y="3991807"/>
                </a:lnTo>
                <a:lnTo>
                  <a:pt x="0" y="3991807"/>
                </a:lnTo>
                <a:lnTo>
                  <a:pt x="0" y="0"/>
                </a:lnTo>
                <a:close/>
              </a:path>
            </a:pathLst>
          </a:custGeom>
          <a:blipFill>
            <a:blip r:embed="rId8"/>
            <a:stretch>
              <a:fillRect l="0" t="0" r="0" b="0"/>
            </a:stretch>
          </a:blipFill>
        </p:spPr>
      </p:sp>
      <p:sp>
        <p:nvSpPr>
          <p:cNvPr name="TextBox 10" id="10"/>
          <p:cNvSpPr txBox="true"/>
          <p:nvPr/>
        </p:nvSpPr>
        <p:spPr>
          <a:xfrm rot="0">
            <a:off x="2078464" y="2996286"/>
            <a:ext cx="14131072" cy="1880235"/>
          </a:xfrm>
          <a:prstGeom prst="rect">
            <a:avLst/>
          </a:prstGeom>
        </p:spPr>
        <p:txBody>
          <a:bodyPr anchor="t" rtlCol="false" tIns="0" lIns="0" bIns="0" rIns="0">
            <a:spAutoFit/>
          </a:bodyPr>
          <a:lstStyle/>
          <a:p>
            <a:pPr algn="ctr">
              <a:lnSpc>
                <a:spcPts val="5040"/>
              </a:lnSpc>
            </a:pPr>
            <a:r>
              <a:rPr lang="en-US" sz="3600">
                <a:solidFill>
                  <a:srgbClr val="000000"/>
                </a:solidFill>
                <a:latin typeface="Quicksand Bold"/>
              </a:rPr>
              <a:t>Menggunakan start-all.cmd (atau start-dfs.cmd lalu start-yarn.cmd) untuk memulai dan stop-all.cmd untuk memberhentikan (/sbin)</a:t>
            </a:r>
          </a:p>
        </p:txBody>
      </p:sp>
      <p:sp>
        <p:nvSpPr>
          <p:cNvPr name="TextBox 11" id="11"/>
          <p:cNvSpPr txBox="true"/>
          <p:nvPr/>
        </p:nvSpPr>
        <p:spPr>
          <a:xfrm rot="0">
            <a:off x="1028700" y="857250"/>
            <a:ext cx="16230600" cy="1566545"/>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rPr>
              <a:t>Menjalankan Hadoop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729149" y="2068980"/>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01596" y="4802726"/>
            <a:ext cx="7203413" cy="4194638"/>
          </a:xfrm>
          <a:custGeom>
            <a:avLst/>
            <a:gdLst/>
            <a:ahLst/>
            <a:cxnLst/>
            <a:rect r="r" b="b" t="t" l="l"/>
            <a:pathLst>
              <a:path h="4194638" w="7203413">
                <a:moveTo>
                  <a:pt x="0" y="0"/>
                </a:moveTo>
                <a:lnTo>
                  <a:pt x="7203414" y="0"/>
                </a:lnTo>
                <a:lnTo>
                  <a:pt x="7203414" y="4194638"/>
                </a:lnTo>
                <a:lnTo>
                  <a:pt x="0" y="4194638"/>
                </a:lnTo>
                <a:lnTo>
                  <a:pt x="0" y="0"/>
                </a:lnTo>
                <a:close/>
              </a:path>
            </a:pathLst>
          </a:custGeom>
          <a:blipFill>
            <a:blip r:embed="rId8"/>
            <a:stretch>
              <a:fillRect l="0" t="-9169" r="0" b="0"/>
            </a:stretch>
          </a:blipFill>
        </p:spPr>
      </p:sp>
      <p:sp>
        <p:nvSpPr>
          <p:cNvPr name="Freeform 10" id="10"/>
          <p:cNvSpPr/>
          <p:nvPr/>
        </p:nvSpPr>
        <p:spPr>
          <a:xfrm flipH="false" flipV="false" rot="0">
            <a:off x="8716075" y="5201447"/>
            <a:ext cx="8159691" cy="3297142"/>
          </a:xfrm>
          <a:custGeom>
            <a:avLst/>
            <a:gdLst/>
            <a:ahLst/>
            <a:cxnLst/>
            <a:rect r="r" b="b" t="t" l="l"/>
            <a:pathLst>
              <a:path h="3297142" w="8159691">
                <a:moveTo>
                  <a:pt x="0" y="0"/>
                </a:moveTo>
                <a:lnTo>
                  <a:pt x="8159691" y="0"/>
                </a:lnTo>
                <a:lnTo>
                  <a:pt x="8159691" y="3297142"/>
                </a:lnTo>
                <a:lnTo>
                  <a:pt x="0" y="3297142"/>
                </a:lnTo>
                <a:lnTo>
                  <a:pt x="0" y="0"/>
                </a:lnTo>
                <a:close/>
              </a:path>
            </a:pathLst>
          </a:custGeom>
          <a:blipFill>
            <a:blip r:embed="rId9"/>
            <a:stretch>
              <a:fillRect l="0" t="-15141" r="0" b="0"/>
            </a:stretch>
          </a:blipFill>
        </p:spPr>
      </p:sp>
      <p:sp>
        <p:nvSpPr>
          <p:cNvPr name="TextBox 11" id="11"/>
          <p:cNvSpPr txBox="true"/>
          <p:nvPr/>
        </p:nvSpPr>
        <p:spPr>
          <a:xfrm rot="0">
            <a:off x="1028700" y="857250"/>
            <a:ext cx="16230600" cy="1566545"/>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rPr>
              <a:t>Menjalankan Hadoop </a:t>
            </a:r>
          </a:p>
        </p:txBody>
      </p:sp>
      <p:sp>
        <p:nvSpPr>
          <p:cNvPr name="TextBox 12" id="12"/>
          <p:cNvSpPr txBox="true"/>
          <p:nvPr/>
        </p:nvSpPr>
        <p:spPr>
          <a:xfrm rot="0">
            <a:off x="2078464" y="2996286"/>
            <a:ext cx="14131072" cy="1242060"/>
          </a:xfrm>
          <a:prstGeom prst="rect">
            <a:avLst/>
          </a:prstGeom>
        </p:spPr>
        <p:txBody>
          <a:bodyPr anchor="t" rtlCol="false" tIns="0" lIns="0" bIns="0" rIns="0">
            <a:spAutoFit/>
          </a:bodyPr>
          <a:lstStyle/>
          <a:p>
            <a:pPr algn="ctr">
              <a:lnSpc>
                <a:spcPts val="5040"/>
              </a:lnSpc>
            </a:pPr>
            <a:r>
              <a:rPr lang="en-US" sz="3600">
                <a:solidFill>
                  <a:srgbClr val="000000"/>
                </a:solidFill>
                <a:latin typeface="Quicksand Bold"/>
              </a:rPr>
              <a:t>Cek GUI dan Resource Manager pada localhost:9870 dan localhost:8088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80903" y="1028700"/>
            <a:ext cx="11593725" cy="1430253"/>
            <a:chOff x="0" y="0"/>
            <a:chExt cx="3053491" cy="376692"/>
          </a:xfrm>
        </p:grpSpPr>
        <p:sp>
          <p:nvSpPr>
            <p:cNvPr name="Freeform 6" id="6"/>
            <p:cNvSpPr/>
            <p:nvPr/>
          </p:nvSpPr>
          <p:spPr>
            <a:xfrm flipH="false" flipV="false" rot="0">
              <a:off x="0" y="0"/>
              <a:ext cx="3053491" cy="376692"/>
            </a:xfrm>
            <a:custGeom>
              <a:avLst/>
              <a:gdLst/>
              <a:ahLst/>
              <a:cxnLst/>
              <a:rect r="r" b="b" t="t" l="l"/>
              <a:pathLst>
                <a:path h="376692" w="3053491">
                  <a:moveTo>
                    <a:pt x="34056" y="0"/>
                  </a:moveTo>
                  <a:lnTo>
                    <a:pt x="3019435" y="0"/>
                  </a:lnTo>
                  <a:cubicBezTo>
                    <a:pt x="3028467" y="0"/>
                    <a:pt x="3037130" y="3588"/>
                    <a:pt x="3043517" y="9975"/>
                  </a:cubicBezTo>
                  <a:cubicBezTo>
                    <a:pt x="3049903" y="16362"/>
                    <a:pt x="3053491" y="25024"/>
                    <a:pt x="3053491" y="34056"/>
                  </a:cubicBezTo>
                  <a:lnTo>
                    <a:pt x="3053491" y="342636"/>
                  </a:lnTo>
                  <a:cubicBezTo>
                    <a:pt x="3053491" y="351668"/>
                    <a:pt x="3049903" y="360331"/>
                    <a:pt x="3043517" y="366717"/>
                  </a:cubicBezTo>
                  <a:cubicBezTo>
                    <a:pt x="3037130" y="373104"/>
                    <a:pt x="3028467" y="376692"/>
                    <a:pt x="3019435" y="376692"/>
                  </a:cubicBezTo>
                  <a:lnTo>
                    <a:pt x="34056" y="376692"/>
                  </a:lnTo>
                  <a:cubicBezTo>
                    <a:pt x="25024" y="376692"/>
                    <a:pt x="16362" y="373104"/>
                    <a:pt x="9975" y="366717"/>
                  </a:cubicBezTo>
                  <a:cubicBezTo>
                    <a:pt x="3588" y="360331"/>
                    <a:pt x="0" y="351668"/>
                    <a:pt x="0" y="342636"/>
                  </a:cubicBezTo>
                  <a:lnTo>
                    <a:pt x="0" y="34056"/>
                  </a:lnTo>
                  <a:cubicBezTo>
                    <a:pt x="0" y="25024"/>
                    <a:pt x="3588" y="16362"/>
                    <a:pt x="9975" y="9975"/>
                  </a:cubicBezTo>
                  <a:cubicBezTo>
                    <a:pt x="16362" y="3588"/>
                    <a:pt x="25024" y="0"/>
                    <a:pt x="34056"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Freeform 12" id="12"/>
          <p:cNvSpPr/>
          <p:nvPr/>
        </p:nvSpPr>
        <p:spPr>
          <a:xfrm flipH="false" flipV="false" rot="0">
            <a:off x="2027751" y="2916710"/>
            <a:ext cx="11304402" cy="917336"/>
          </a:xfrm>
          <a:custGeom>
            <a:avLst/>
            <a:gdLst/>
            <a:ahLst/>
            <a:cxnLst/>
            <a:rect r="r" b="b" t="t" l="l"/>
            <a:pathLst>
              <a:path h="917336" w="11304402">
                <a:moveTo>
                  <a:pt x="0" y="0"/>
                </a:moveTo>
                <a:lnTo>
                  <a:pt x="11304402" y="0"/>
                </a:lnTo>
                <a:lnTo>
                  <a:pt x="11304402" y="917336"/>
                </a:lnTo>
                <a:lnTo>
                  <a:pt x="0" y="917336"/>
                </a:lnTo>
                <a:lnTo>
                  <a:pt x="0" y="0"/>
                </a:lnTo>
                <a:close/>
              </a:path>
            </a:pathLst>
          </a:custGeom>
          <a:blipFill>
            <a:blip r:embed="rId5"/>
            <a:stretch>
              <a:fillRect l="0" t="0" r="0" b="0"/>
            </a:stretch>
          </a:blipFill>
        </p:spPr>
      </p:sp>
      <p:sp>
        <p:nvSpPr>
          <p:cNvPr name="Freeform 13" id="13"/>
          <p:cNvSpPr/>
          <p:nvPr/>
        </p:nvSpPr>
        <p:spPr>
          <a:xfrm flipH="false" flipV="false" rot="0">
            <a:off x="2027751" y="5545355"/>
            <a:ext cx="7335735" cy="3364024"/>
          </a:xfrm>
          <a:custGeom>
            <a:avLst/>
            <a:gdLst/>
            <a:ahLst/>
            <a:cxnLst/>
            <a:rect r="r" b="b" t="t" l="l"/>
            <a:pathLst>
              <a:path h="3364024" w="7335735">
                <a:moveTo>
                  <a:pt x="0" y="0"/>
                </a:moveTo>
                <a:lnTo>
                  <a:pt x="7335735" y="0"/>
                </a:lnTo>
                <a:lnTo>
                  <a:pt x="7335735" y="3364024"/>
                </a:lnTo>
                <a:lnTo>
                  <a:pt x="0" y="3364024"/>
                </a:lnTo>
                <a:lnTo>
                  <a:pt x="0" y="0"/>
                </a:lnTo>
                <a:close/>
              </a:path>
            </a:pathLst>
          </a:custGeom>
          <a:blipFill>
            <a:blip r:embed="rId6"/>
            <a:stretch>
              <a:fillRect l="0" t="0" r="-13035" b="-130951"/>
            </a:stretch>
          </a:blipFill>
        </p:spPr>
      </p:sp>
      <p:sp>
        <p:nvSpPr>
          <p:cNvPr name="TextBox 14" id="14"/>
          <p:cNvSpPr txBox="true"/>
          <p:nvPr/>
        </p:nvSpPr>
        <p:spPr>
          <a:xfrm rot="0">
            <a:off x="1911543" y="983137"/>
            <a:ext cx="11363084" cy="1343346"/>
          </a:xfrm>
          <a:prstGeom prst="rect">
            <a:avLst/>
          </a:prstGeom>
        </p:spPr>
        <p:txBody>
          <a:bodyPr anchor="t" rtlCol="false" tIns="0" lIns="0" bIns="0" rIns="0">
            <a:spAutoFit/>
          </a:bodyPr>
          <a:lstStyle/>
          <a:p>
            <a:pPr algn="ctr">
              <a:lnSpc>
                <a:spcPts val="11083"/>
              </a:lnSpc>
            </a:pPr>
            <a:r>
              <a:rPr lang="en-US" sz="7916">
                <a:solidFill>
                  <a:srgbClr val="FFFFFF"/>
                </a:solidFill>
                <a:latin typeface="Paytone One Bold"/>
              </a:rPr>
              <a:t>Spesifikasi Hardware</a:t>
            </a:r>
          </a:p>
        </p:txBody>
      </p:sp>
      <p:sp>
        <p:nvSpPr>
          <p:cNvPr name="TextBox 15" id="15"/>
          <p:cNvSpPr txBox="true"/>
          <p:nvPr/>
        </p:nvSpPr>
        <p:spPr>
          <a:xfrm rot="0">
            <a:off x="1815273" y="3946590"/>
            <a:ext cx="8755065" cy="1343346"/>
          </a:xfrm>
          <a:prstGeom prst="rect">
            <a:avLst/>
          </a:prstGeom>
        </p:spPr>
        <p:txBody>
          <a:bodyPr anchor="t" rtlCol="false" tIns="0" lIns="0" bIns="0" rIns="0">
            <a:spAutoFit/>
          </a:bodyPr>
          <a:lstStyle/>
          <a:p>
            <a:pPr algn="ctr">
              <a:lnSpc>
                <a:spcPts val="11083"/>
              </a:lnSpc>
            </a:pPr>
            <a:r>
              <a:rPr lang="en-US" sz="7916">
                <a:solidFill>
                  <a:srgbClr val="FFFFFF"/>
                </a:solidFill>
                <a:latin typeface="Paytone One Bold"/>
              </a:rPr>
              <a:t>Virtual Machine: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TextBox 12" id="12"/>
          <p:cNvSpPr txBox="true"/>
          <p:nvPr/>
        </p:nvSpPr>
        <p:spPr>
          <a:xfrm rot="0">
            <a:off x="5083122" y="857250"/>
            <a:ext cx="8191506" cy="1566545"/>
          </a:xfrm>
          <a:prstGeom prst="rect">
            <a:avLst/>
          </a:prstGeom>
        </p:spPr>
        <p:txBody>
          <a:bodyPr anchor="t" rtlCol="false" tIns="0" lIns="0" bIns="0" rIns="0">
            <a:spAutoFit/>
          </a:bodyPr>
          <a:lstStyle/>
          <a:p>
            <a:pPr algn="ctr">
              <a:lnSpc>
                <a:spcPts val="12880"/>
              </a:lnSpc>
            </a:pPr>
            <a:r>
              <a:rPr lang="en-US" sz="9200">
                <a:solidFill>
                  <a:srgbClr val="FFFFFF"/>
                </a:solidFill>
                <a:latin typeface="Paytone One Bold"/>
              </a:rPr>
              <a:t>Word Count</a:t>
            </a:r>
          </a:p>
        </p:txBody>
      </p:sp>
      <p:sp>
        <p:nvSpPr>
          <p:cNvPr name="TextBox 13" id="13"/>
          <p:cNvSpPr txBox="true"/>
          <p:nvPr/>
        </p:nvSpPr>
        <p:spPr>
          <a:xfrm rot="0">
            <a:off x="1871896" y="3541671"/>
            <a:ext cx="14701822" cy="3550844"/>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Word count akan menghitung jumlah semua kata yang ada dalam sebuah teks.</a:t>
            </a:r>
          </a:p>
          <a:p>
            <a:pPr algn="ctr">
              <a:lnSpc>
                <a:spcPts val="5650"/>
              </a:lnSpc>
            </a:pPr>
            <a:r>
              <a:rPr lang="en-US" sz="4035">
                <a:solidFill>
                  <a:srgbClr val="000000"/>
                </a:solidFill>
                <a:latin typeface="Quicksand Bold"/>
              </a:rPr>
              <a:t>Waktu yang dibutuhkan untuk melakukan Word Count Pada Hadoop dan pada Java dengan Ukuran file 1 , 10, 100, dan 1000 mb akan dibandingkan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055963"/>
            <a:ext cx="16230600" cy="8786896"/>
            <a:chOff x="0" y="0"/>
            <a:chExt cx="4274726" cy="2314244"/>
          </a:xfrm>
        </p:grpSpPr>
        <p:sp>
          <p:nvSpPr>
            <p:cNvPr name="Freeform 3" id="3"/>
            <p:cNvSpPr/>
            <p:nvPr/>
          </p:nvSpPr>
          <p:spPr>
            <a:xfrm flipH="false" flipV="false" rot="0">
              <a:off x="0" y="0"/>
              <a:ext cx="4274726" cy="2314244"/>
            </a:xfrm>
            <a:custGeom>
              <a:avLst/>
              <a:gdLst/>
              <a:ahLst/>
              <a:cxnLst/>
              <a:rect r="r" b="b" t="t" l="l"/>
              <a:pathLst>
                <a:path h="2314244" w="4274726">
                  <a:moveTo>
                    <a:pt x="0" y="0"/>
                  </a:moveTo>
                  <a:lnTo>
                    <a:pt x="4274726" y="0"/>
                  </a:lnTo>
                  <a:lnTo>
                    <a:pt x="4274726" y="2314244"/>
                  </a:lnTo>
                  <a:lnTo>
                    <a:pt x="0" y="2314244"/>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358416"/>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44842"/>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887253" y="6952377"/>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TextBox 12" id="12"/>
          <p:cNvSpPr txBox="true"/>
          <p:nvPr/>
        </p:nvSpPr>
        <p:spPr>
          <a:xfrm rot="0">
            <a:off x="7453421" y="129816"/>
            <a:ext cx="3381159" cy="1566500"/>
          </a:xfrm>
          <a:prstGeom prst="rect">
            <a:avLst/>
          </a:prstGeom>
        </p:spPr>
        <p:txBody>
          <a:bodyPr anchor="t" rtlCol="false" tIns="0" lIns="0" bIns="0" rIns="0">
            <a:spAutoFit/>
          </a:bodyPr>
          <a:lstStyle/>
          <a:p>
            <a:pPr algn="ctr">
              <a:lnSpc>
                <a:spcPts val="12880"/>
              </a:lnSpc>
            </a:pPr>
            <a:r>
              <a:rPr lang="en-US" sz="9200">
                <a:solidFill>
                  <a:srgbClr val="FFFFFF"/>
                </a:solidFill>
                <a:latin typeface="Paytone One Bold"/>
              </a:rPr>
              <a:t>Code:</a:t>
            </a:r>
          </a:p>
        </p:txBody>
      </p:sp>
      <p:sp>
        <p:nvSpPr>
          <p:cNvPr name="TextBox 13" id="13"/>
          <p:cNvSpPr txBox="true"/>
          <p:nvPr/>
        </p:nvSpPr>
        <p:spPr>
          <a:xfrm rot="0">
            <a:off x="12246978" y="2319612"/>
            <a:ext cx="4326740" cy="2119686"/>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Referensi Code:</a:t>
            </a:r>
          </a:p>
          <a:p>
            <a:pPr algn="ctr">
              <a:lnSpc>
                <a:spcPts val="5650"/>
              </a:lnSpc>
            </a:pPr>
          </a:p>
          <a:p>
            <a:pPr algn="ctr">
              <a:lnSpc>
                <a:spcPts val="5650"/>
              </a:lnSpc>
            </a:pPr>
          </a:p>
        </p:txBody>
      </p:sp>
      <p:sp>
        <p:nvSpPr>
          <p:cNvPr name="Freeform 14" id="14"/>
          <p:cNvSpPr/>
          <p:nvPr/>
        </p:nvSpPr>
        <p:spPr>
          <a:xfrm flipH="false" flipV="false" rot="0">
            <a:off x="1338923" y="2075168"/>
            <a:ext cx="10257666" cy="7391696"/>
          </a:xfrm>
          <a:custGeom>
            <a:avLst/>
            <a:gdLst/>
            <a:ahLst/>
            <a:cxnLst/>
            <a:rect r="r" b="b" t="t" l="l"/>
            <a:pathLst>
              <a:path h="7391696" w="10257666">
                <a:moveTo>
                  <a:pt x="0" y="0"/>
                </a:moveTo>
                <a:lnTo>
                  <a:pt x="10257667" y="0"/>
                </a:lnTo>
                <a:lnTo>
                  <a:pt x="10257667" y="7391696"/>
                </a:lnTo>
                <a:lnTo>
                  <a:pt x="0" y="7391696"/>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944446"/>
            <a:ext cx="16230600" cy="8894019"/>
            <a:chOff x="0" y="0"/>
            <a:chExt cx="4274726" cy="2342458"/>
          </a:xfrm>
        </p:grpSpPr>
        <p:sp>
          <p:nvSpPr>
            <p:cNvPr name="Freeform 3" id="3"/>
            <p:cNvSpPr/>
            <p:nvPr/>
          </p:nvSpPr>
          <p:spPr>
            <a:xfrm flipH="false" flipV="false" rot="0">
              <a:off x="0" y="0"/>
              <a:ext cx="4274726" cy="2342458"/>
            </a:xfrm>
            <a:custGeom>
              <a:avLst/>
              <a:gdLst/>
              <a:ahLst/>
              <a:cxnLst/>
              <a:rect r="r" b="b" t="t" l="l"/>
              <a:pathLst>
                <a:path h="2342458" w="4274726">
                  <a:moveTo>
                    <a:pt x="0" y="0"/>
                  </a:moveTo>
                  <a:lnTo>
                    <a:pt x="4274726" y="0"/>
                  </a:lnTo>
                  <a:lnTo>
                    <a:pt x="4274726" y="2342458"/>
                  </a:lnTo>
                  <a:lnTo>
                    <a:pt x="0" y="2342458"/>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012446" y="188943"/>
            <a:ext cx="6263108" cy="1084318"/>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63042" y="0"/>
                  </a:moveTo>
                  <a:lnTo>
                    <a:pt x="2112762" y="0"/>
                  </a:lnTo>
                  <a:cubicBezTo>
                    <a:pt x="2129482" y="0"/>
                    <a:pt x="2145517" y="6642"/>
                    <a:pt x="2157339" y="18465"/>
                  </a:cubicBezTo>
                  <a:cubicBezTo>
                    <a:pt x="2169162" y="30287"/>
                    <a:pt x="2175804" y="46322"/>
                    <a:pt x="2175804" y="63042"/>
                  </a:cubicBezTo>
                  <a:lnTo>
                    <a:pt x="2175804" y="313650"/>
                  </a:lnTo>
                  <a:cubicBezTo>
                    <a:pt x="2175804" y="330370"/>
                    <a:pt x="2169162" y="346405"/>
                    <a:pt x="2157339" y="358228"/>
                  </a:cubicBezTo>
                  <a:cubicBezTo>
                    <a:pt x="2145517" y="370050"/>
                    <a:pt x="2129482" y="376692"/>
                    <a:pt x="2112762" y="376692"/>
                  </a:cubicBezTo>
                  <a:lnTo>
                    <a:pt x="63042" y="376692"/>
                  </a:lnTo>
                  <a:cubicBezTo>
                    <a:pt x="46322" y="376692"/>
                    <a:pt x="30287" y="370050"/>
                    <a:pt x="18465" y="358228"/>
                  </a:cubicBezTo>
                  <a:cubicBezTo>
                    <a:pt x="6642" y="346405"/>
                    <a:pt x="0" y="330370"/>
                    <a:pt x="0" y="313650"/>
                  </a:cubicBezTo>
                  <a:lnTo>
                    <a:pt x="0" y="63042"/>
                  </a:lnTo>
                  <a:cubicBezTo>
                    <a:pt x="0" y="46322"/>
                    <a:pt x="6642" y="30287"/>
                    <a:pt x="18465" y="18465"/>
                  </a:cubicBezTo>
                  <a:cubicBezTo>
                    <a:pt x="30287" y="6642"/>
                    <a:pt x="46322" y="0"/>
                    <a:pt x="63042"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66675"/>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5934938"/>
            <a:ext cx="1169118" cy="5083122"/>
          </a:xfrm>
          <a:custGeom>
            <a:avLst/>
            <a:gdLst/>
            <a:ahLst/>
            <a:cxnLst/>
            <a:rect r="r" b="b" t="t" l="l"/>
            <a:pathLst>
              <a:path h="5083122" w="1169118">
                <a:moveTo>
                  <a:pt x="0" y="0"/>
                </a:moveTo>
                <a:lnTo>
                  <a:pt x="1169118" y="0"/>
                </a:lnTo>
                <a:lnTo>
                  <a:pt x="1169118" y="5083121"/>
                </a:lnTo>
                <a:lnTo>
                  <a:pt x="0" y="5083121"/>
                </a:lnTo>
                <a:lnTo>
                  <a:pt x="0" y="0"/>
                </a:lnTo>
                <a:close/>
              </a:path>
            </a:pathLst>
          </a:custGeom>
          <a:blipFill>
            <a:blip r:embed="rId4"/>
            <a:stretch>
              <a:fillRect l="0" t="0" r="0" b="0"/>
            </a:stretch>
          </a:blipFill>
        </p:spPr>
      </p:sp>
      <p:sp>
        <p:nvSpPr>
          <p:cNvPr name="Freeform 12" id="12"/>
          <p:cNvSpPr/>
          <p:nvPr/>
        </p:nvSpPr>
        <p:spPr>
          <a:xfrm flipH="false" flipV="false" rot="0">
            <a:off x="1319873" y="1990725"/>
            <a:ext cx="6097012" cy="7472692"/>
          </a:xfrm>
          <a:custGeom>
            <a:avLst/>
            <a:gdLst/>
            <a:ahLst/>
            <a:cxnLst/>
            <a:rect r="r" b="b" t="t" l="l"/>
            <a:pathLst>
              <a:path h="7472692" w="6097012">
                <a:moveTo>
                  <a:pt x="0" y="0"/>
                </a:moveTo>
                <a:lnTo>
                  <a:pt x="6097012" y="0"/>
                </a:lnTo>
                <a:lnTo>
                  <a:pt x="6097012" y="7472692"/>
                </a:lnTo>
                <a:lnTo>
                  <a:pt x="0" y="7472692"/>
                </a:lnTo>
                <a:lnTo>
                  <a:pt x="0" y="0"/>
                </a:lnTo>
                <a:close/>
              </a:path>
            </a:pathLst>
          </a:custGeom>
          <a:blipFill>
            <a:blip r:embed="rId5"/>
            <a:stretch>
              <a:fillRect l="0" t="0" r="-55169" b="0"/>
            </a:stretch>
          </a:blipFill>
        </p:spPr>
      </p:sp>
      <p:sp>
        <p:nvSpPr>
          <p:cNvPr name="Freeform 13" id="13"/>
          <p:cNvSpPr/>
          <p:nvPr/>
        </p:nvSpPr>
        <p:spPr>
          <a:xfrm flipH="false" flipV="false" rot="0">
            <a:off x="8579431" y="2011286"/>
            <a:ext cx="5193323" cy="7452131"/>
          </a:xfrm>
          <a:custGeom>
            <a:avLst/>
            <a:gdLst/>
            <a:ahLst/>
            <a:cxnLst/>
            <a:rect r="r" b="b" t="t" l="l"/>
            <a:pathLst>
              <a:path h="7452131" w="5193323">
                <a:moveTo>
                  <a:pt x="0" y="0"/>
                </a:moveTo>
                <a:lnTo>
                  <a:pt x="5193323" y="0"/>
                </a:lnTo>
                <a:lnTo>
                  <a:pt x="5193323" y="7452131"/>
                </a:lnTo>
                <a:lnTo>
                  <a:pt x="0" y="7452131"/>
                </a:lnTo>
                <a:lnTo>
                  <a:pt x="0" y="0"/>
                </a:lnTo>
                <a:close/>
              </a:path>
            </a:pathLst>
          </a:custGeom>
          <a:blipFill>
            <a:blip r:embed="rId6"/>
            <a:stretch>
              <a:fillRect l="0" t="0" r="-157679" b="0"/>
            </a:stretch>
          </a:blipFill>
        </p:spPr>
      </p:sp>
      <p:sp>
        <p:nvSpPr>
          <p:cNvPr name="TextBox 14" id="14"/>
          <p:cNvSpPr txBox="true"/>
          <p:nvPr/>
        </p:nvSpPr>
        <p:spPr>
          <a:xfrm rot="0">
            <a:off x="6038885" y="68937"/>
            <a:ext cx="6210229" cy="1190980"/>
          </a:xfrm>
          <a:prstGeom prst="rect">
            <a:avLst/>
          </a:prstGeom>
        </p:spPr>
        <p:txBody>
          <a:bodyPr anchor="t" rtlCol="false" tIns="0" lIns="0" bIns="0" rIns="0">
            <a:spAutoFit/>
          </a:bodyPr>
          <a:lstStyle/>
          <a:p>
            <a:pPr algn="ctr">
              <a:lnSpc>
                <a:spcPts val="9764"/>
              </a:lnSpc>
            </a:pPr>
            <a:r>
              <a:rPr lang="en-US" sz="6974">
                <a:solidFill>
                  <a:srgbClr val="FFFFFF"/>
                </a:solidFill>
                <a:latin typeface="Paytone One Bold"/>
              </a:rPr>
              <a:t>Output Java:</a:t>
            </a:r>
          </a:p>
        </p:txBody>
      </p:sp>
      <p:sp>
        <p:nvSpPr>
          <p:cNvPr name="TextBox 15" id="15"/>
          <p:cNvSpPr txBox="true"/>
          <p:nvPr/>
        </p:nvSpPr>
        <p:spPr>
          <a:xfrm rot="0">
            <a:off x="1338923" y="1183717"/>
            <a:ext cx="1796180" cy="687955"/>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1mb</a:t>
            </a:r>
          </a:p>
        </p:txBody>
      </p:sp>
      <p:sp>
        <p:nvSpPr>
          <p:cNvPr name="TextBox 16" id="16"/>
          <p:cNvSpPr txBox="true"/>
          <p:nvPr/>
        </p:nvSpPr>
        <p:spPr>
          <a:xfrm rot="0">
            <a:off x="8735822" y="1197061"/>
            <a:ext cx="1796180" cy="687955"/>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10mb</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944446"/>
            <a:ext cx="16230600" cy="8894019"/>
            <a:chOff x="0" y="0"/>
            <a:chExt cx="4274726" cy="2342458"/>
          </a:xfrm>
        </p:grpSpPr>
        <p:sp>
          <p:nvSpPr>
            <p:cNvPr name="Freeform 3" id="3"/>
            <p:cNvSpPr/>
            <p:nvPr/>
          </p:nvSpPr>
          <p:spPr>
            <a:xfrm flipH="false" flipV="false" rot="0">
              <a:off x="0" y="0"/>
              <a:ext cx="4274726" cy="2342458"/>
            </a:xfrm>
            <a:custGeom>
              <a:avLst/>
              <a:gdLst/>
              <a:ahLst/>
              <a:cxnLst/>
              <a:rect r="r" b="b" t="t" l="l"/>
              <a:pathLst>
                <a:path h="2342458" w="4274726">
                  <a:moveTo>
                    <a:pt x="0" y="0"/>
                  </a:moveTo>
                  <a:lnTo>
                    <a:pt x="4274726" y="0"/>
                  </a:lnTo>
                  <a:lnTo>
                    <a:pt x="4274726" y="2342458"/>
                  </a:lnTo>
                  <a:lnTo>
                    <a:pt x="0" y="2342458"/>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012446" y="188943"/>
            <a:ext cx="6263108" cy="1084318"/>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63042" y="0"/>
                  </a:moveTo>
                  <a:lnTo>
                    <a:pt x="2112762" y="0"/>
                  </a:lnTo>
                  <a:cubicBezTo>
                    <a:pt x="2129482" y="0"/>
                    <a:pt x="2145517" y="6642"/>
                    <a:pt x="2157339" y="18465"/>
                  </a:cubicBezTo>
                  <a:cubicBezTo>
                    <a:pt x="2169162" y="30287"/>
                    <a:pt x="2175804" y="46322"/>
                    <a:pt x="2175804" y="63042"/>
                  </a:cubicBezTo>
                  <a:lnTo>
                    <a:pt x="2175804" y="313650"/>
                  </a:lnTo>
                  <a:cubicBezTo>
                    <a:pt x="2175804" y="330370"/>
                    <a:pt x="2169162" y="346405"/>
                    <a:pt x="2157339" y="358228"/>
                  </a:cubicBezTo>
                  <a:cubicBezTo>
                    <a:pt x="2145517" y="370050"/>
                    <a:pt x="2129482" y="376692"/>
                    <a:pt x="2112762" y="376692"/>
                  </a:cubicBezTo>
                  <a:lnTo>
                    <a:pt x="63042" y="376692"/>
                  </a:lnTo>
                  <a:cubicBezTo>
                    <a:pt x="46322" y="376692"/>
                    <a:pt x="30287" y="370050"/>
                    <a:pt x="18465" y="358228"/>
                  </a:cubicBezTo>
                  <a:cubicBezTo>
                    <a:pt x="6642" y="346405"/>
                    <a:pt x="0" y="330370"/>
                    <a:pt x="0" y="313650"/>
                  </a:cubicBezTo>
                  <a:lnTo>
                    <a:pt x="0" y="63042"/>
                  </a:lnTo>
                  <a:cubicBezTo>
                    <a:pt x="0" y="46322"/>
                    <a:pt x="6642" y="30287"/>
                    <a:pt x="18465" y="18465"/>
                  </a:cubicBezTo>
                  <a:cubicBezTo>
                    <a:pt x="30287" y="6642"/>
                    <a:pt x="46322" y="0"/>
                    <a:pt x="63042"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66675"/>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5934938"/>
            <a:ext cx="1169118" cy="5083122"/>
          </a:xfrm>
          <a:custGeom>
            <a:avLst/>
            <a:gdLst/>
            <a:ahLst/>
            <a:cxnLst/>
            <a:rect r="r" b="b" t="t" l="l"/>
            <a:pathLst>
              <a:path h="5083122" w="1169118">
                <a:moveTo>
                  <a:pt x="0" y="0"/>
                </a:moveTo>
                <a:lnTo>
                  <a:pt x="1169118" y="0"/>
                </a:lnTo>
                <a:lnTo>
                  <a:pt x="1169118" y="5083121"/>
                </a:lnTo>
                <a:lnTo>
                  <a:pt x="0" y="5083121"/>
                </a:lnTo>
                <a:lnTo>
                  <a:pt x="0" y="0"/>
                </a:lnTo>
                <a:close/>
              </a:path>
            </a:pathLst>
          </a:custGeom>
          <a:blipFill>
            <a:blip r:embed="rId4"/>
            <a:stretch>
              <a:fillRect l="0" t="0" r="0" b="0"/>
            </a:stretch>
          </a:blipFill>
        </p:spPr>
      </p:sp>
      <p:sp>
        <p:nvSpPr>
          <p:cNvPr name="Freeform 12" id="12"/>
          <p:cNvSpPr/>
          <p:nvPr/>
        </p:nvSpPr>
        <p:spPr>
          <a:xfrm flipH="false" flipV="false" rot="0">
            <a:off x="1338923" y="1941927"/>
            <a:ext cx="5329149" cy="7590850"/>
          </a:xfrm>
          <a:custGeom>
            <a:avLst/>
            <a:gdLst/>
            <a:ahLst/>
            <a:cxnLst/>
            <a:rect r="r" b="b" t="t" l="l"/>
            <a:pathLst>
              <a:path h="7590850" w="5329149">
                <a:moveTo>
                  <a:pt x="0" y="0"/>
                </a:moveTo>
                <a:lnTo>
                  <a:pt x="5329150" y="0"/>
                </a:lnTo>
                <a:lnTo>
                  <a:pt x="5329150" y="7590850"/>
                </a:lnTo>
                <a:lnTo>
                  <a:pt x="0" y="7590850"/>
                </a:lnTo>
                <a:lnTo>
                  <a:pt x="0" y="0"/>
                </a:lnTo>
                <a:close/>
              </a:path>
            </a:pathLst>
          </a:custGeom>
          <a:blipFill>
            <a:blip r:embed="rId5"/>
            <a:stretch>
              <a:fillRect l="0" t="0" r="-156149" b="0"/>
            </a:stretch>
          </a:blipFill>
        </p:spPr>
      </p:sp>
      <p:sp>
        <p:nvSpPr>
          <p:cNvPr name="Freeform 13" id="13"/>
          <p:cNvSpPr/>
          <p:nvPr/>
        </p:nvSpPr>
        <p:spPr>
          <a:xfrm flipH="false" flipV="false" rot="0">
            <a:off x="8735822" y="1941927"/>
            <a:ext cx="4863587" cy="7590850"/>
          </a:xfrm>
          <a:custGeom>
            <a:avLst/>
            <a:gdLst/>
            <a:ahLst/>
            <a:cxnLst/>
            <a:rect r="r" b="b" t="t" l="l"/>
            <a:pathLst>
              <a:path h="7590850" w="4863587">
                <a:moveTo>
                  <a:pt x="0" y="0"/>
                </a:moveTo>
                <a:lnTo>
                  <a:pt x="4863587" y="0"/>
                </a:lnTo>
                <a:lnTo>
                  <a:pt x="4863587" y="7590850"/>
                </a:lnTo>
                <a:lnTo>
                  <a:pt x="0" y="7590850"/>
                </a:lnTo>
                <a:lnTo>
                  <a:pt x="0" y="0"/>
                </a:lnTo>
                <a:close/>
              </a:path>
            </a:pathLst>
          </a:custGeom>
          <a:blipFill>
            <a:blip r:embed="rId6"/>
            <a:stretch>
              <a:fillRect l="0" t="0" r="-158085" b="0"/>
            </a:stretch>
          </a:blipFill>
        </p:spPr>
      </p:sp>
      <p:sp>
        <p:nvSpPr>
          <p:cNvPr name="TextBox 14" id="14"/>
          <p:cNvSpPr txBox="true"/>
          <p:nvPr/>
        </p:nvSpPr>
        <p:spPr>
          <a:xfrm rot="0">
            <a:off x="6038885" y="68937"/>
            <a:ext cx="6210229" cy="1190980"/>
          </a:xfrm>
          <a:prstGeom prst="rect">
            <a:avLst/>
          </a:prstGeom>
        </p:spPr>
        <p:txBody>
          <a:bodyPr anchor="t" rtlCol="false" tIns="0" lIns="0" bIns="0" rIns="0">
            <a:spAutoFit/>
          </a:bodyPr>
          <a:lstStyle/>
          <a:p>
            <a:pPr algn="ctr">
              <a:lnSpc>
                <a:spcPts val="9764"/>
              </a:lnSpc>
            </a:pPr>
            <a:r>
              <a:rPr lang="en-US" sz="6974">
                <a:solidFill>
                  <a:srgbClr val="FFFFFF"/>
                </a:solidFill>
                <a:latin typeface="Paytone One Bold"/>
              </a:rPr>
              <a:t>Output Java:</a:t>
            </a:r>
          </a:p>
        </p:txBody>
      </p:sp>
      <p:sp>
        <p:nvSpPr>
          <p:cNvPr name="TextBox 15" id="15"/>
          <p:cNvSpPr txBox="true"/>
          <p:nvPr/>
        </p:nvSpPr>
        <p:spPr>
          <a:xfrm rot="0">
            <a:off x="1338923" y="1183717"/>
            <a:ext cx="1796180" cy="687955"/>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100mb</a:t>
            </a:r>
          </a:p>
        </p:txBody>
      </p:sp>
      <p:sp>
        <p:nvSpPr>
          <p:cNvPr name="TextBox 16" id="16"/>
          <p:cNvSpPr txBox="true"/>
          <p:nvPr/>
        </p:nvSpPr>
        <p:spPr>
          <a:xfrm rot="0">
            <a:off x="8735822" y="1197061"/>
            <a:ext cx="2085960" cy="687955"/>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1000mb</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792745"/>
            <a:ext cx="16230600" cy="8980953"/>
            <a:chOff x="0" y="0"/>
            <a:chExt cx="4274726" cy="2365354"/>
          </a:xfrm>
        </p:grpSpPr>
        <p:sp>
          <p:nvSpPr>
            <p:cNvPr name="Freeform 3" id="3"/>
            <p:cNvSpPr/>
            <p:nvPr/>
          </p:nvSpPr>
          <p:spPr>
            <a:xfrm flipH="false" flipV="false" rot="0">
              <a:off x="0" y="0"/>
              <a:ext cx="4274726" cy="2365354"/>
            </a:xfrm>
            <a:custGeom>
              <a:avLst/>
              <a:gdLst/>
              <a:ahLst/>
              <a:cxnLst/>
              <a:rect r="r" b="b" t="t" l="l"/>
              <a:pathLst>
                <a:path h="2365354" w="4274726">
                  <a:moveTo>
                    <a:pt x="0" y="0"/>
                  </a:moveTo>
                  <a:lnTo>
                    <a:pt x="4274726" y="0"/>
                  </a:lnTo>
                  <a:lnTo>
                    <a:pt x="4274726" y="2365354"/>
                  </a:lnTo>
                  <a:lnTo>
                    <a:pt x="0" y="2365354"/>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477539" y="95220"/>
            <a:ext cx="9797089" cy="1430253"/>
            <a:chOff x="0" y="0"/>
            <a:chExt cx="2580303" cy="376692"/>
          </a:xfrm>
        </p:grpSpPr>
        <p:sp>
          <p:nvSpPr>
            <p:cNvPr name="Freeform 6" id="6"/>
            <p:cNvSpPr/>
            <p:nvPr/>
          </p:nvSpPr>
          <p:spPr>
            <a:xfrm flipH="false" flipV="false" rot="0">
              <a:off x="0" y="0"/>
              <a:ext cx="2580303" cy="376692"/>
            </a:xfrm>
            <a:custGeom>
              <a:avLst/>
              <a:gdLst/>
              <a:ahLst/>
              <a:cxnLst/>
              <a:rect r="r" b="b" t="t" l="l"/>
              <a:pathLst>
                <a:path h="376692" w="2580303">
                  <a:moveTo>
                    <a:pt x="40302" y="0"/>
                  </a:moveTo>
                  <a:lnTo>
                    <a:pt x="2540002" y="0"/>
                  </a:lnTo>
                  <a:cubicBezTo>
                    <a:pt x="2562259" y="0"/>
                    <a:pt x="2580303" y="18044"/>
                    <a:pt x="2580303" y="40302"/>
                  </a:cubicBezTo>
                  <a:lnTo>
                    <a:pt x="2580303" y="336391"/>
                  </a:lnTo>
                  <a:cubicBezTo>
                    <a:pt x="2580303" y="347079"/>
                    <a:pt x="2576057" y="357330"/>
                    <a:pt x="2568499" y="364888"/>
                  </a:cubicBezTo>
                  <a:cubicBezTo>
                    <a:pt x="2560941" y="372446"/>
                    <a:pt x="2550690" y="376692"/>
                    <a:pt x="2540002" y="376692"/>
                  </a:cubicBezTo>
                  <a:lnTo>
                    <a:pt x="40302" y="376692"/>
                  </a:lnTo>
                  <a:cubicBezTo>
                    <a:pt x="29613" y="376692"/>
                    <a:pt x="19362" y="372446"/>
                    <a:pt x="11804" y="364888"/>
                  </a:cubicBezTo>
                  <a:cubicBezTo>
                    <a:pt x="4246" y="357330"/>
                    <a:pt x="0" y="347079"/>
                    <a:pt x="0" y="336391"/>
                  </a:cubicBezTo>
                  <a:lnTo>
                    <a:pt x="0" y="40302"/>
                  </a:lnTo>
                  <a:cubicBezTo>
                    <a:pt x="0" y="29613"/>
                    <a:pt x="4246" y="19362"/>
                    <a:pt x="11804" y="11804"/>
                  </a:cubicBezTo>
                  <a:cubicBezTo>
                    <a:pt x="19362" y="4246"/>
                    <a:pt x="29613" y="0"/>
                    <a:pt x="40302"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218353"/>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952377"/>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Freeform 12" id="12"/>
          <p:cNvSpPr/>
          <p:nvPr/>
        </p:nvSpPr>
        <p:spPr>
          <a:xfrm flipH="false" flipV="false" rot="0">
            <a:off x="2083139" y="4205058"/>
            <a:ext cx="10060976" cy="938442"/>
          </a:xfrm>
          <a:custGeom>
            <a:avLst/>
            <a:gdLst/>
            <a:ahLst/>
            <a:cxnLst/>
            <a:rect r="r" b="b" t="t" l="l"/>
            <a:pathLst>
              <a:path h="938442" w="10060976">
                <a:moveTo>
                  <a:pt x="0" y="0"/>
                </a:moveTo>
                <a:lnTo>
                  <a:pt x="10060976" y="0"/>
                </a:lnTo>
                <a:lnTo>
                  <a:pt x="10060976" y="938442"/>
                </a:lnTo>
                <a:lnTo>
                  <a:pt x="0" y="938442"/>
                </a:lnTo>
                <a:lnTo>
                  <a:pt x="0" y="0"/>
                </a:lnTo>
                <a:close/>
              </a:path>
            </a:pathLst>
          </a:custGeom>
          <a:blipFill>
            <a:blip r:embed="rId5"/>
            <a:stretch>
              <a:fillRect l="0" t="0" r="0" b="0"/>
            </a:stretch>
          </a:blipFill>
        </p:spPr>
      </p:sp>
      <p:sp>
        <p:nvSpPr>
          <p:cNvPr name="Freeform 13" id="13"/>
          <p:cNvSpPr/>
          <p:nvPr/>
        </p:nvSpPr>
        <p:spPr>
          <a:xfrm flipH="false" flipV="false" rot="0">
            <a:off x="2014012" y="2450802"/>
            <a:ext cx="10469936" cy="931489"/>
          </a:xfrm>
          <a:custGeom>
            <a:avLst/>
            <a:gdLst/>
            <a:ahLst/>
            <a:cxnLst/>
            <a:rect r="r" b="b" t="t" l="l"/>
            <a:pathLst>
              <a:path h="931489" w="10469936">
                <a:moveTo>
                  <a:pt x="0" y="0"/>
                </a:moveTo>
                <a:lnTo>
                  <a:pt x="10469936" y="0"/>
                </a:lnTo>
                <a:lnTo>
                  <a:pt x="10469936" y="931489"/>
                </a:lnTo>
                <a:lnTo>
                  <a:pt x="0" y="931489"/>
                </a:lnTo>
                <a:lnTo>
                  <a:pt x="0" y="0"/>
                </a:lnTo>
                <a:close/>
              </a:path>
            </a:pathLst>
          </a:custGeom>
          <a:blipFill>
            <a:blip r:embed="rId6"/>
            <a:stretch>
              <a:fillRect l="0" t="0" r="0" b="0"/>
            </a:stretch>
          </a:blipFill>
        </p:spPr>
      </p:sp>
      <p:sp>
        <p:nvSpPr>
          <p:cNvPr name="Freeform 14" id="14"/>
          <p:cNvSpPr/>
          <p:nvPr/>
        </p:nvSpPr>
        <p:spPr>
          <a:xfrm flipH="false" flipV="false" rot="0">
            <a:off x="2083139" y="6010275"/>
            <a:ext cx="9996993" cy="896591"/>
          </a:xfrm>
          <a:custGeom>
            <a:avLst/>
            <a:gdLst/>
            <a:ahLst/>
            <a:cxnLst/>
            <a:rect r="r" b="b" t="t" l="l"/>
            <a:pathLst>
              <a:path h="896591" w="9996993">
                <a:moveTo>
                  <a:pt x="0" y="0"/>
                </a:moveTo>
                <a:lnTo>
                  <a:pt x="9996993" y="0"/>
                </a:lnTo>
                <a:lnTo>
                  <a:pt x="9996993" y="896591"/>
                </a:lnTo>
                <a:lnTo>
                  <a:pt x="0" y="896591"/>
                </a:lnTo>
                <a:lnTo>
                  <a:pt x="0" y="0"/>
                </a:lnTo>
                <a:close/>
              </a:path>
            </a:pathLst>
          </a:custGeom>
          <a:blipFill>
            <a:blip r:embed="rId7"/>
            <a:stretch>
              <a:fillRect l="0" t="0" r="0" b="0"/>
            </a:stretch>
          </a:blipFill>
        </p:spPr>
      </p:sp>
      <p:sp>
        <p:nvSpPr>
          <p:cNvPr name="Freeform 15" id="15"/>
          <p:cNvSpPr/>
          <p:nvPr/>
        </p:nvSpPr>
        <p:spPr>
          <a:xfrm flipH="false" flipV="false" rot="0">
            <a:off x="2062054" y="7817582"/>
            <a:ext cx="10103147" cy="965269"/>
          </a:xfrm>
          <a:custGeom>
            <a:avLst/>
            <a:gdLst/>
            <a:ahLst/>
            <a:cxnLst/>
            <a:rect r="r" b="b" t="t" l="l"/>
            <a:pathLst>
              <a:path h="965269" w="10103147">
                <a:moveTo>
                  <a:pt x="0" y="0"/>
                </a:moveTo>
                <a:lnTo>
                  <a:pt x="10103146" y="0"/>
                </a:lnTo>
                <a:lnTo>
                  <a:pt x="10103146" y="965268"/>
                </a:lnTo>
                <a:lnTo>
                  <a:pt x="0" y="965268"/>
                </a:lnTo>
                <a:lnTo>
                  <a:pt x="0" y="0"/>
                </a:lnTo>
                <a:close/>
              </a:path>
            </a:pathLst>
          </a:custGeom>
          <a:blipFill>
            <a:blip r:embed="rId8"/>
            <a:stretch>
              <a:fillRect l="0" t="0" r="0" b="0"/>
            </a:stretch>
          </a:blipFill>
        </p:spPr>
      </p:sp>
      <p:sp>
        <p:nvSpPr>
          <p:cNvPr name="TextBox 16" id="16"/>
          <p:cNvSpPr txBox="true"/>
          <p:nvPr/>
        </p:nvSpPr>
        <p:spPr>
          <a:xfrm rot="0">
            <a:off x="3941187" y="-76230"/>
            <a:ext cx="9333441" cy="1566500"/>
          </a:xfrm>
          <a:prstGeom prst="rect">
            <a:avLst/>
          </a:prstGeom>
        </p:spPr>
        <p:txBody>
          <a:bodyPr anchor="t" rtlCol="false" tIns="0" lIns="0" bIns="0" rIns="0">
            <a:spAutoFit/>
          </a:bodyPr>
          <a:lstStyle/>
          <a:p>
            <a:pPr algn="ctr">
              <a:lnSpc>
                <a:spcPts val="12880"/>
              </a:lnSpc>
            </a:pPr>
            <a:r>
              <a:rPr lang="en-US" sz="9200">
                <a:solidFill>
                  <a:srgbClr val="FFFFFF"/>
                </a:solidFill>
                <a:latin typeface="Paytone One Bold"/>
              </a:rPr>
              <a:t>Output Hadoop</a:t>
            </a:r>
          </a:p>
        </p:txBody>
      </p:sp>
      <p:sp>
        <p:nvSpPr>
          <p:cNvPr name="TextBox 17" id="17"/>
          <p:cNvSpPr txBox="true"/>
          <p:nvPr/>
        </p:nvSpPr>
        <p:spPr>
          <a:xfrm rot="0">
            <a:off x="1918762" y="1762847"/>
            <a:ext cx="1245598" cy="687955"/>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1mb:</a:t>
            </a:r>
          </a:p>
        </p:txBody>
      </p:sp>
      <p:sp>
        <p:nvSpPr>
          <p:cNvPr name="TextBox 18" id="18"/>
          <p:cNvSpPr txBox="true"/>
          <p:nvPr/>
        </p:nvSpPr>
        <p:spPr>
          <a:xfrm rot="0">
            <a:off x="1918762" y="3469477"/>
            <a:ext cx="1651290" cy="687955"/>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10mb:</a:t>
            </a:r>
          </a:p>
        </p:txBody>
      </p:sp>
      <p:sp>
        <p:nvSpPr>
          <p:cNvPr name="TextBox 19" id="19"/>
          <p:cNvSpPr txBox="true"/>
          <p:nvPr/>
        </p:nvSpPr>
        <p:spPr>
          <a:xfrm rot="0">
            <a:off x="2083139" y="5229225"/>
            <a:ext cx="1858048" cy="687955"/>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100mb:</a:t>
            </a:r>
          </a:p>
        </p:txBody>
      </p:sp>
      <p:sp>
        <p:nvSpPr>
          <p:cNvPr name="TextBox 20" id="20"/>
          <p:cNvSpPr txBox="true"/>
          <p:nvPr/>
        </p:nvSpPr>
        <p:spPr>
          <a:xfrm rot="0">
            <a:off x="2083139" y="7101051"/>
            <a:ext cx="2118850" cy="687955"/>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1000mb: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67277" y="7086146"/>
            <a:ext cx="2447242" cy="3087118"/>
          </a:xfrm>
          <a:custGeom>
            <a:avLst/>
            <a:gdLst/>
            <a:ahLst/>
            <a:cxnLst/>
            <a:rect r="r" b="b" t="t" l="l"/>
            <a:pathLst>
              <a:path h="3087118" w="2447242">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38039"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03562" y="666901"/>
            <a:ext cx="2084357" cy="1440101"/>
          </a:xfrm>
          <a:custGeom>
            <a:avLst/>
            <a:gdLst/>
            <a:ahLst/>
            <a:cxnLst/>
            <a:rect r="r" b="b" t="t" l="l"/>
            <a:pathLst>
              <a:path h="1440101" w="2084357">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180" y="0"/>
            <a:ext cx="3184700" cy="1476543"/>
          </a:xfrm>
          <a:custGeom>
            <a:avLst/>
            <a:gdLst/>
            <a:ahLst/>
            <a:cxnLst/>
            <a:rect r="r" b="b" t="t" l="l"/>
            <a:pathLst>
              <a:path h="1476543" w="3184700">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180842" y="1305093"/>
            <a:ext cx="7198952" cy="1566544"/>
          </a:xfrm>
          <a:prstGeom prst="rect">
            <a:avLst/>
          </a:prstGeom>
        </p:spPr>
        <p:txBody>
          <a:bodyPr anchor="t" rtlCol="false" tIns="0" lIns="0" bIns="0" rIns="0">
            <a:spAutoFit/>
          </a:bodyPr>
          <a:lstStyle/>
          <a:p>
            <a:pPr algn="ctr">
              <a:lnSpc>
                <a:spcPts val="12880"/>
              </a:lnSpc>
            </a:pPr>
            <a:r>
              <a:rPr lang="en-US" sz="9200">
                <a:solidFill>
                  <a:srgbClr val="AD5545"/>
                </a:solidFill>
                <a:latin typeface="Paytone One"/>
              </a:rPr>
              <a:t>Our Team</a:t>
            </a:r>
          </a:p>
        </p:txBody>
      </p:sp>
      <p:sp>
        <p:nvSpPr>
          <p:cNvPr name="TextBox 7" id="7"/>
          <p:cNvSpPr txBox="true"/>
          <p:nvPr/>
        </p:nvSpPr>
        <p:spPr>
          <a:xfrm rot="0">
            <a:off x="6659489" y="3000375"/>
            <a:ext cx="4969022" cy="1552575"/>
          </a:xfrm>
          <a:prstGeom prst="rect">
            <a:avLst/>
          </a:prstGeom>
        </p:spPr>
        <p:txBody>
          <a:bodyPr anchor="t" rtlCol="false" tIns="0" lIns="0" bIns="0" rIns="0">
            <a:spAutoFit/>
          </a:bodyPr>
          <a:lstStyle/>
          <a:p>
            <a:pPr algn="ctr">
              <a:lnSpc>
                <a:spcPts val="6299"/>
              </a:lnSpc>
            </a:pPr>
            <a:r>
              <a:rPr lang="en-US" sz="4499">
                <a:solidFill>
                  <a:srgbClr val="000000"/>
                </a:solidFill>
                <a:latin typeface="Quicksand"/>
              </a:rPr>
              <a:t>Armond Harer (2106634710)</a:t>
            </a:r>
          </a:p>
        </p:txBody>
      </p:sp>
      <p:sp>
        <p:nvSpPr>
          <p:cNvPr name="TextBox 8" id="8"/>
          <p:cNvSpPr txBox="true"/>
          <p:nvPr/>
        </p:nvSpPr>
        <p:spPr>
          <a:xfrm rot="0">
            <a:off x="5866684" y="4467225"/>
            <a:ext cx="6554631" cy="1552575"/>
          </a:xfrm>
          <a:prstGeom prst="rect">
            <a:avLst/>
          </a:prstGeom>
        </p:spPr>
        <p:txBody>
          <a:bodyPr anchor="t" rtlCol="false" tIns="0" lIns="0" bIns="0" rIns="0">
            <a:spAutoFit/>
          </a:bodyPr>
          <a:lstStyle/>
          <a:p>
            <a:pPr algn="ctr">
              <a:lnSpc>
                <a:spcPts val="6299"/>
              </a:lnSpc>
            </a:pPr>
            <a:r>
              <a:rPr lang="en-US" sz="4499">
                <a:solidFill>
                  <a:srgbClr val="000000"/>
                </a:solidFill>
                <a:latin typeface="Quicksand"/>
              </a:rPr>
              <a:t>Enricco Verindra Putra (2106651793)</a:t>
            </a:r>
          </a:p>
        </p:txBody>
      </p:sp>
      <p:sp>
        <p:nvSpPr>
          <p:cNvPr name="TextBox 9" id="9"/>
          <p:cNvSpPr txBox="true"/>
          <p:nvPr/>
        </p:nvSpPr>
        <p:spPr>
          <a:xfrm rot="0">
            <a:off x="6263087" y="6153151"/>
            <a:ext cx="5761827" cy="1552531"/>
          </a:xfrm>
          <a:prstGeom prst="rect">
            <a:avLst/>
          </a:prstGeom>
        </p:spPr>
        <p:txBody>
          <a:bodyPr anchor="t" rtlCol="false" tIns="0" lIns="0" bIns="0" rIns="0">
            <a:spAutoFit/>
          </a:bodyPr>
          <a:lstStyle/>
          <a:p>
            <a:pPr algn="ctr">
              <a:lnSpc>
                <a:spcPts val="6299"/>
              </a:lnSpc>
            </a:pPr>
            <a:r>
              <a:rPr lang="en-US" sz="4499">
                <a:solidFill>
                  <a:srgbClr val="000000"/>
                </a:solidFill>
                <a:latin typeface="Quicksand"/>
              </a:rPr>
              <a:t>Fatima Khairunnisa</a:t>
            </a:r>
          </a:p>
          <a:p>
            <a:pPr algn="ctr">
              <a:lnSpc>
                <a:spcPts val="6299"/>
              </a:lnSpc>
            </a:pPr>
            <a:r>
              <a:rPr lang="en-US" sz="4499">
                <a:solidFill>
                  <a:srgbClr val="000000"/>
                </a:solidFill>
                <a:latin typeface="Quicksand"/>
              </a:rPr>
              <a:t>(2106651515)</a:t>
            </a:r>
          </a:p>
        </p:txBody>
      </p:sp>
      <p:sp>
        <p:nvSpPr>
          <p:cNvPr name="TextBox 10" id="10"/>
          <p:cNvSpPr txBox="true"/>
          <p:nvPr/>
        </p:nvSpPr>
        <p:spPr>
          <a:xfrm rot="0">
            <a:off x="5431609" y="7839076"/>
            <a:ext cx="7424782" cy="1552576"/>
          </a:xfrm>
          <a:prstGeom prst="rect">
            <a:avLst/>
          </a:prstGeom>
        </p:spPr>
        <p:txBody>
          <a:bodyPr anchor="t" rtlCol="false" tIns="0" lIns="0" bIns="0" rIns="0">
            <a:spAutoFit/>
          </a:bodyPr>
          <a:lstStyle/>
          <a:p>
            <a:pPr algn="ctr">
              <a:lnSpc>
                <a:spcPts val="6299"/>
              </a:lnSpc>
            </a:pPr>
            <a:r>
              <a:rPr lang="en-US" sz="4499">
                <a:solidFill>
                  <a:srgbClr val="000000"/>
                </a:solidFill>
                <a:latin typeface="Quicksand"/>
              </a:rPr>
              <a:t>Zefanya Christira Deardo</a:t>
            </a:r>
          </a:p>
          <a:p>
            <a:pPr algn="ctr">
              <a:lnSpc>
                <a:spcPts val="6299"/>
              </a:lnSpc>
            </a:pPr>
            <a:r>
              <a:rPr lang="en-US" sz="4499">
                <a:solidFill>
                  <a:srgbClr val="000000"/>
                </a:solidFill>
                <a:latin typeface="Quicksand"/>
              </a:rPr>
              <a:t>(2106637214)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865098"/>
            <a:ext cx="7768467" cy="5593296"/>
          </a:xfrm>
          <a:custGeom>
            <a:avLst/>
            <a:gdLst/>
            <a:ahLst/>
            <a:cxnLst/>
            <a:rect r="r" b="b" t="t" l="l"/>
            <a:pathLst>
              <a:path h="5593296" w="7768467">
                <a:moveTo>
                  <a:pt x="0" y="0"/>
                </a:moveTo>
                <a:lnTo>
                  <a:pt x="7768467" y="0"/>
                </a:lnTo>
                <a:lnTo>
                  <a:pt x="7768467" y="5593296"/>
                </a:lnTo>
                <a:lnTo>
                  <a:pt x="0" y="5593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490833" y="2865098"/>
            <a:ext cx="7768467" cy="5593296"/>
          </a:xfrm>
          <a:custGeom>
            <a:avLst/>
            <a:gdLst/>
            <a:ahLst/>
            <a:cxnLst/>
            <a:rect r="r" b="b" t="t" l="l"/>
            <a:pathLst>
              <a:path h="5593296" w="7768467">
                <a:moveTo>
                  <a:pt x="0" y="0"/>
                </a:moveTo>
                <a:lnTo>
                  <a:pt x="7768467" y="0"/>
                </a:lnTo>
                <a:lnTo>
                  <a:pt x="7768467" y="5593296"/>
                </a:lnTo>
                <a:lnTo>
                  <a:pt x="0" y="55932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25246" y="4561690"/>
            <a:ext cx="6919801" cy="1560986"/>
          </a:xfrm>
          <a:custGeom>
            <a:avLst/>
            <a:gdLst/>
            <a:ahLst/>
            <a:cxnLst/>
            <a:rect r="r" b="b" t="t" l="l"/>
            <a:pathLst>
              <a:path h="1560986" w="6919801">
                <a:moveTo>
                  <a:pt x="0" y="0"/>
                </a:moveTo>
                <a:lnTo>
                  <a:pt x="6919801" y="0"/>
                </a:lnTo>
                <a:lnTo>
                  <a:pt x="6919801" y="1560986"/>
                </a:lnTo>
                <a:lnTo>
                  <a:pt x="0" y="1560986"/>
                </a:lnTo>
                <a:lnTo>
                  <a:pt x="0" y="0"/>
                </a:lnTo>
                <a:close/>
              </a:path>
            </a:pathLst>
          </a:custGeom>
          <a:blipFill>
            <a:blip r:embed="rId8"/>
            <a:stretch>
              <a:fillRect l="0" t="-21563" r="0" b="0"/>
            </a:stretch>
          </a:blipFill>
        </p:spPr>
      </p:sp>
      <p:sp>
        <p:nvSpPr>
          <p:cNvPr name="Freeform 7" id="7"/>
          <p:cNvSpPr/>
          <p:nvPr/>
        </p:nvSpPr>
        <p:spPr>
          <a:xfrm flipH="false" flipV="false" rot="0">
            <a:off x="9509883" y="4769840"/>
            <a:ext cx="7561371" cy="1395555"/>
          </a:xfrm>
          <a:custGeom>
            <a:avLst/>
            <a:gdLst/>
            <a:ahLst/>
            <a:cxnLst/>
            <a:rect r="r" b="b" t="t" l="l"/>
            <a:pathLst>
              <a:path h="1395555" w="7561371">
                <a:moveTo>
                  <a:pt x="0" y="0"/>
                </a:moveTo>
                <a:lnTo>
                  <a:pt x="7561372" y="0"/>
                </a:lnTo>
                <a:lnTo>
                  <a:pt x="7561372" y="1395555"/>
                </a:lnTo>
                <a:lnTo>
                  <a:pt x="0" y="1395555"/>
                </a:lnTo>
                <a:lnTo>
                  <a:pt x="0" y="0"/>
                </a:lnTo>
                <a:close/>
              </a:path>
            </a:pathLst>
          </a:custGeom>
          <a:blipFill>
            <a:blip r:embed="rId9"/>
            <a:stretch>
              <a:fillRect l="0" t="0" r="0" b="0"/>
            </a:stretch>
          </a:blipFill>
        </p:spPr>
      </p:sp>
      <p:sp>
        <p:nvSpPr>
          <p:cNvPr name="TextBox 8" id="8"/>
          <p:cNvSpPr txBox="true"/>
          <p:nvPr/>
        </p:nvSpPr>
        <p:spPr>
          <a:xfrm rot="0">
            <a:off x="7013945" y="857250"/>
            <a:ext cx="4260111" cy="1566545"/>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Hasil</a:t>
            </a:r>
          </a:p>
        </p:txBody>
      </p:sp>
      <p:sp>
        <p:nvSpPr>
          <p:cNvPr name="TextBox 9" id="9"/>
          <p:cNvSpPr txBox="true"/>
          <p:nvPr/>
        </p:nvSpPr>
        <p:spPr>
          <a:xfrm rot="0">
            <a:off x="3728193" y="2953204"/>
            <a:ext cx="2113907" cy="545034"/>
          </a:xfrm>
          <a:prstGeom prst="rect">
            <a:avLst/>
          </a:prstGeom>
        </p:spPr>
        <p:txBody>
          <a:bodyPr anchor="t" rtlCol="false" tIns="0" lIns="0" bIns="0" rIns="0">
            <a:spAutoFit/>
          </a:bodyPr>
          <a:lstStyle/>
          <a:p>
            <a:pPr algn="ctr">
              <a:lnSpc>
                <a:spcPts val="4416"/>
              </a:lnSpc>
            </a:pPr>
            <a:r>
              <a:rPr lang="en-US" sz="3154">
                <a:solidFill>
                  <a:srgbClr val="000000"/>
                </a:solidFill>
                <a:latin typeface="Paytone One Bold"/>
              </a:rPr>
              <a:t>   Java   </a:t>
            </a:r>
          </a:p>
        </p:txBody>
      </p:sp>
      <p:sp>
        <p:nvSpPr>
          <p:cNvPr name="TextBox 10" id="10"/>
          <p:cNvSpPr txBox="true"/>
          <p:nvPr/>
        </p:nvSpPr>
        <p:spPr>
          <a:xfrm rot="0">
            <a:off x="12318113" y="2953204"/>
            <a:ext cx="2113907" cy="545050"/>
          </a:xfrm>
          <a:prstGeom prst="rect">
            <a:avLst/>
          </a:prstGeom>
        </p:spPr>
        <p:txBody>
          <a:bodyPr anchor="t" rtlCol="false" tIns="0" lIns="0" bIns="0" rIns="0">
            <a:spAutoFit/>
          </a:bodyPr>
          <a:lstStyle/>
          <a:p>
            <a:pPr algn="ctr">
              <a:lnSpc>
                <a:spcPts val="4416"/>
              </a:lnSpc>
            </a:pPr>
            <a:r>
              <a:rPr lang="en-US" sz="3154">
                <a:solidFill>
                  <a:srgbClr val="000000"/>
                </a:solidFill>
                <a:latin typeface="Paytone One Bold"/>
              </a:rPr>
              <a:t>Hadoop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59149" y="2844767"/>
            <a:ext cx="17169703" cy="5588796"/>
          </a:xfrm>
          <a:custGeom>
            <a:avLst/>
            <a:gdLst/>
            <a:ahLst/>
            <a:cxnLst/>
            <a:rect r="r" b="b" t="t" l="l"/>
            <a:pathLst>
              <a:path h="5588796" w="17169703">
                <a:moveTo>
                  <a:pt x="0" y="0"/>
                </a:moveTo>
                <a:lnTo>
                  <a:pt x="17169702" y="0"/>
                </a:lnTo>
                <a:lnTo>
                  <a:pt x="17169702" y="5588796"/>
                </a:lnTo>
                <a:lnTo>
                  <a:pt x="0" y="5588796"/>
                </a:lnTo>
                <a:lnTo>
                  <a:pt x="0" y="0"/>
                </a:lnTo>
                <a:close/>
              </a:path>
            </a:pathLst>
          </a:custGeom>
          <a:blipFill>
            <a:blip r:embed="rId4"/>
            <a:stretch>
              <a:fillRect l="0" t="0" r="0" b="0"/>
            </a:stretch>
          </a:blipFill>
        </p:spPr>
      </p:sp>
      <p:sp>
        <p:nvSpPr>
          <p:cNvPr name="TextBox 5" id="5"/>
          <p:cNvSpPr txBox="true"/>
          <p:nvPr/>
        </p:nvSpPr>
        <p:spPr>
          <a:xfrm rot="0">
            <a:off x="7013945" y="159725"/>
            <a:ext cx="4260111" cy="1566500"/>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Grafik</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TextBox 12" id="12"/>
          <p:cNvSpPr txBox="true"/>
          <p:nvPr/>
        </p:nvSpPr>
        <p:spPr>
          <a:xfrm rot="0">
            <a:off x="5013372" y="857250"/>
            <a:ext cx="8261255" cy="1566545"/>
          </a:xfrm>
          <a:prstGeom prst="rect">
            <a:avLst/>
          </a:prstGeom>
        </p:spPr>
        <p:txBody>
          <a:bodyPr anchor="t" rtlCol="false" tIns="0" lIns="0" bIns="0" rIns="0">
            <a:spAutoFit/>
          </a:bodyPr>
          <a:lstStyle/>
          <a:p>
            <a:pPr algn="ctr">
              <a:lnSpc>
                <a:spcPts val="12880"/>
              </a:lnSpc>
            </a:pPr>
            <a:r>
              <a:rPr lang="en-US" sz="9200">
                <a:solidFill>
                  <a:srgbClr val="FFFFFF"/>
                </a:solidFill>
                <a:latin typeface="Paytone One Bold"/>
              </a:rPr>
              <a:t>Kesimpulan</a:t>
            </a:r>
          </a:p>
        </p:txBody>
      </p:sp>
      <p:sp>
        <p:nvSpPr>
          <p:cNvPr name="TextBox 13" id="13"/>
          <p:cNvSpPr txBox="true"/>
          <p:nvPr/>
        </p:nvSpPr>
        <p:spPr>
          <a:xfrm rot="0">
            <a:off x="2278463" y="3088715"/>
            <a:ext cx="13709477" cy="4749966"/>
          </a:xfrm>
          <a:prstGeom prst="rect">
            <a:avLst/>
          </a:prstGeom>
        </p:spPr>
        <p:txBody>
          <a:bodyPr anchor="t" rtlCol="false" tIns="0" lIns="0" bIns="0" rIns="0">
            <a:spAutoFit/>
          </a:bodyPr>
          <a:lstStyle/>
          <a:p>
            <a:pPr algn="just">
              <a:lnSpc>
                <a:spcPts val="3780"/>
              </a:lnSpc>
            </a:pPr>
            <a:r>
              <a:rPr lang="en-US" sz="2700">
                <a:solidFill>
                  <a:srgbClr val="000000"/>
                </a:solidFill>
                <a:latin typeface="Canva Sans Bold"/>
              </a:rPr>
              <a:t>Eksperimen tersebut mengindikasikan bahwa algoritma wordcount yang diterapkan menggunakan </a:t>
            </a:r>
            <a:r>
              <a:rPr lang="en-US" sz="2700">
                <a:solidFill>
                  <a:srgbClr val="000000"/>
                </a:solidFill>
                <a:latin typeface="Canva Sans Bold Italics"/>
              </a:rPr>
              <a:t>Java Programming Language</a:t>
            </a:r>
            <a:r>
              <a:rPr lang="en-US" sz="2700">
                <a:solidFill>
                  <a:srgbClr val="000000"/>
                </a:solidFill>
                <a:latin typeface="Canva Sans Bold"/>
              </a:rPr>
              <a:t> mempunyai kecepatan eksekusi yang lebih tinggi dibandingkan dengan Hadoop saat eksperimen tersebut diuji coba menggunakan file berukuran 1MB, 10MB, 100MB, dan 1000MB. Meskipun demikian, perbedaan yang mencolok antara kedua cara tersebut berada pada output yang berupa file .txt. Dimana, dengan pemrogram Java, menghasilkan file .txt tanpa kata-kata yang diurut sesuai alphabet, sedangkan Hadoop menghasilkan output yang terurut rapi dan teratur. Hal ini juga berdampak pada kecepatan eksekusi algoritma wordcount dalam Java jika dibandingkan dengan algoritma word count dalam Hadoop.</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013945" y="159725"/>
            <a:ext cx="426011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Github</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16319" y="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3400454"/>
            <a:ext cx="7315200" cy="2739875"/>
          </a:xfrm>
          <a:custGeom>
            <a:avLst/>
            <a:gdLst/>
            <a:ahLst/>
            <a:cxnLst/>
            <a:rect r="r" b="b" t="t" l="l"/>
            <a:pathLst>
              <a:path h="2739875" w="7315200">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75691">
            <a:off x="12020804" y="4829449"/>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8"/>
            <a:stretch>
              <a:fillRect l="0" t="0" r="0" b="0"/>
            </a:stretch>
          </a:blipFill>
        </p:spPr>
      </p:sp>
      <p:sp>
        <p:nvSpPr>
          <p:cNvPr name="Freeform 6" id="6"/>
          <p:cNvSpPr/>
          <p:nvPr/>
        </p:nvSpPr>
        <p:spPr>
          <a:xfrm flipH="false" flipV="false" rot="0">
            <a:off x="7685840"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5252"/>
            <a:ext cx="12121496" cy="10292252"/>
          </a:xfrm>
          <a:custGeom>
            <a:avLst/>
            <a:gdLst/>
            <a:ahLst/>
            <a:cxnLst/>
            <a:rect r="r" b="b" t="t" l="l"/>
            <a:pathLst>
              <a:path h="10292252" w="12121496">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27252"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743687" y="3070778"/>
            <a:ext cx="13235332" cy="1771044"/>
            <a:chOff x="0" y="0"/>
            <a:chExt cx="2602724" cy="348275"/>
          </a:xfrm>
        </p:grpSpPr>
        <p:sp>
          <p:nvSpPr>
            <p:cNvPr name="Freeform 7" id="7"/>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A64B23"/>
            </a:solidFill>
          </p:spPr>
        </p:sp>
        <p:sp>
          <p:nvSpPr>
            <p:cNvPr name="TextBox 8" id="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08980" y="2663413"/>
            <a:ext cx="13235332" cy="1771044"/>
            <a:chOff x="0" y="0"/>
            <a:chExt cx="2602724" cy="348275"/>
          </a:xfrm>
        </p:grpSpPr>
        <p:sp>
          <p:nvSpPr>
            <p:cNvPr name="Freeform 10" id="10"/>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EEB7B0"/>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743687" y="2423794"/>
            <a:ext cx="985710" cy="646984"/>
          </a:xfrm>
          <a:custGeom>
            <a:avLst/>
            <a:gdLst/>
            <a:ahLst/>
            <a:cxnLst/>
            <a:rect r="r" b="b" t="t" l="l"/>
            <a:pathLst>
              <a:path h="646984" w="985710">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7140468" y="857250"/>
            <a:ext cx="353442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Topic</a:t>
            </a:r>
          </a:p>
        </p:txBody>
      </p:sp>
      <p:sp>
        <p:nvSpPr>
          <p:cNvPr name="TextBox 18" id="18"/>
          <p:cNvSpPr txBox="true"/>
          <p:nvPr/>
        </p:nvSpPr>
        <p:spPr>
          <a:xfrm rot="0">
            <a:off x="3455446" y="3175553"/>
            <a:ext cx="10942400" cy="748258"/>
          </a:xfrm>
          <a:prstGeom prst="rect">
            <a:avLst/>
          </a:prstGeom>
        </p:spPr>
        <p:txBody>
          <a:bodyPr anchor="t" rtlCol="false" tIns="0" lIns="0" bIns="0" rIns="0">
            <a:spAutoFit/>
          </a:bodyPr>
          <a:lstStyle/>
          <a:p>
            <a:pPr algn="ctr">
              <a:lnSpc>
                <a:spcPts val="5713"/>
              </a:lnSpc>
            </a:pPr>
            <a:r>
              <a:rPr lang="en-US" sz="5601">
                <a:solidFill>
                  <a:srgbClr val="000000"/>
                </a:solidFill>
                <a:latin typeface="Quicksand Bold"/>
              </a:rPr>
              <a:t>Topic 1: Instalasi</a:t>
            </a:r>
          </a:p>
        </p:txBody>
      </p:sp>
      <p:grpSp>
        <p:nvGrpSpPr>
          <p:cNvPr name="Group 19" id="19"/>
          <p:cNvGrpSpPr/>
          <p:nvPr/>
        </p:nvGrpSpPr>
        <p:grpSpPr>
          <a:xfrm rot="0">
            <a:off x="2743687" y="5787858"/>
            <a:ext cx="13235332" cy="1771044"/>
            <a:chOff x="0" y="0"/>
            <a:chExt cx="2602724" cy="348275"/>
          </a:xfrm>
        </p:grpSpPr>
        <p:sp>
          <p:nvSpPr>
            <p:cNvPr name="Freeform 20" id="20"/>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A64B23"/>
            </a:solidFill>
          </p:spPr>
        </p:sp>
        <p:sp>
          <p:nvSpPr>
            <p:cNvPr name="TextBox 21" id="2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308980" y="5380492"/>
            <a:ext cx="13235332" cy="1771044"/>
            <a:chOff x="0" y="0"/>
            <a:chExt cx="2602724" cy="348275"/>
          </a:xfrm>
        </p:grpSpPr>
        <p:sp>
          <p:nvSpPr>
            <p:cNvPr name="Freeform 23" id="23"/>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EEB7B0"/>
            </a:solidFill>
          </p:spPr>
        </p:sp>
        <p:sp>
          <p:nvSpPr>
            <p:cNvPr name="TextBox 24" id="2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2743687" y="5140874"/>
            <a:ext cx="985710" cy="646984"/>
          </a:xfrm>
          <a:custGeom>
            <a:avLst/>
            <a:gdLst/>
            <a:ahLst/>
            <a:cxnLst/>
            <a:rect r="r" b="b" t="t" l="l"/>
            <a:pathLst>
              <a:path h="646984" w="985710">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3672800" y="5892633"/>
            <a:ext cx="10942400" cy="748258"/>
          </a:xfrm>
          <a:prstGeom prst="rect">
            <a:avLst/>
          </a:prstGeom>
        </p:spPr>
        <p:txBody>
          <a:bodyPr anchor="t" rtlCol="false" tIns="0" lIns="0" bIns="0" rIns="0">
            <a:spAutoFit/>
          </a:bodyPr>
          <a:lstStyle/>
          <a:p>
            <a:pPr algn="ctr">
              <a:lnSpc>
                <a:spcPts val="5713"/>
              </a:lnSpc>
            </a:pPr>
            <a:r>
              <a:rPr lang="en-US" sz="5601">
                <a:solidFill>
                  <a:srgbClr val="000000"/>
                </a:solidFill>
                <a:latin typeface="Quicksand Bold"/>
              </a:rPr>
              <a:t>Topic 2: Word Count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16029" y="3195120"/>
            <a:ext cx="12440720" cy="5750092"/>
          </a:xfrm>
          <a:custGeom>
            <a:avLst/>
            <a:gdLst/>
            <a:ahLst/>
            <a:cxnLst/>
            <a:rect r="r" b="b" t="t" l="l"/>
            <a:pathLst>
              <a:path h="5750092" w="12440720">
                <a:moveTo>
                  <a:pt x="0" y="0"/>
                </a:moveTo>
                <a:lnTo>
                  <a:pt x="12440721" y="0"/>
                </a:lnTo>
                <a:lnTo>
                  <a:pt x="12440721" y="5750092"/>
                </a:lnTo>
                <a:lnTo>
                  <a:pt x="0" y="575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43274" y="4341120"/>
            <a:ext cx="8648983" cy="1115593"/>
          </a:xfrm>
          <a:custGeom>
            <a:avLst/>
            <a:gdLst/>
            <a:ahLst/>
            <a:cxnLst/>
            <a:rect r="r" b="b" t="t" l="l"/>
            <a:pathLst>
              <a:path h="1115593" w="8648983">
                <a:moveTo>
                  <a:pt x="0" y="0"/>
                </a:moveTo>
                <a:lnTo>
                  <a:pt x="8648983" y="0"/>
                </a:lnTo>
                <a:lnTo>
                  <a:pt x="8648983" y="1115593"/>
                </a:lnTo>
                <a:lnTo>
                  <a:pt x="0" y="1115593"/>
                </a:lnTo>
                <a:lnTo>
                  <a:pt x="0" y="0"/>
                </a:lnTo>
                <a:close/>
              </a:path>
            </a:pathLst>
          </a:custGeom>
          <a:blipFill>
            <a:blip r:embed="rId6"/>
            <a:stretch>
              <a:fillRect l="0" t="0" r="0" b="0"/>
            </a:stretch>
          </a:blipFill>
        </p:spPr>
      </p:sp>
      <p:sp>
        <p:nvSpPr>
          <p:cNvPr name="TextBox 5" id="5"/>
          <p:cNvSpPr txBox="true"/>
          <p:nvPr/>
        </p:nvSpPr>
        <p:spPr>
          <a:xfrm rot="0">
            <a:off x="0" y="1217295"/>
            <a:ext cx="18288000" cy="1566545"/>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Instalasi Hadoop</a:t>
            </a:r>
            <a:r>
              <a:rPr lang="en-US" sz="9200">
                <a:solidFill>
                  <a:srgbClr val="000000"/>
                </a:solidFill>
                <a:latin typeface="Paytone One Bold"/>
              </a:rPr>
              <a:t> </a:t>
            </a:r>
          </a:p>
        </p:txBody>
      </p:sp>
      <p:sp>
        <p:nvSpPr>
          <p:cNvPr name="TextBox 6" id="6"/>
          <p:cNvSpPr txBox="true"/>
          <p:nvPr/>
        </p:nvSpPr>
        <p:spPr>
          <a:xfrm rot="0">
            <a:off x="4475732" y="3780637"/>
            <a:ext cx="10182061" cy="448464"/>
          </a:xfrm>
          <a:prstGeom prst="rect">
            <a:avLst/>
          </a:prstGeom>
        </p:spPr>
        <p:txBody>
          <a:bodyPr anchor="t" rtlCol="false" tIns="0" lIns="0" bIns="0" rIns="0">
            <a:spAutoFit/>
          </a:bodyPr>
          <a:lstStyle/>
          <a:p>
            <a:pPr>
              <a:lnSpc>
                <a:spcPts val="3631"/>
              </a:lnSpc>
            </a:pPr>
            <a:r>
              <a:rPr lang="en-US" sz="2593">
                <a:solidFill>
                  <a:srgbClr val="000000"/>
                </a:solidFill>
                <a:latin typeface="Quicksand Bold"/>
              </a:rPr>
              <a:t>Pastikan sudah menginstall Java</a:t>
            </a:r>
          </a:p>
        </p:txBody>
      </p:sp>
      <p:sp>
        <p:nvSpPr>
          <p:cNvPr name="TextBox 7" id="7"/>
          <p:cNvSpPr txBox="true"/>
          <p:nvPr/>
        </p:nvSpPr>
        <p:spPr>
          <a:xfrm rot="0">
            <a:off x="4475732" y="6868468"/>
            <a:ext cx="10182061" cy="2734463"/>
          </a:xfrm>
          <a:prstGeom prst="rect">
            <a:avLst/>
          </a:prstGeom>
        </p:spPr>
        <p:txBody>
          <a:bodyPr anchor="t" rtlCol="false" tIns="0" lIns="0" bIns="0" rIns="0">
            <a:spAutoFit/>
          </a:bodyPr>
          <a:lstStyle/>
          <a:p>
            <a:pPr>
              <a:lnSpc>
                <a:spcPts val="3631"/>
              </a:lnSpc>
            </a:pPr>
            <a:r>
              <a:rPr lang="en-US" sz="2593">
                <a:solidFill>
                  <a:srgbClr val="000000"/>
                </a:solidFill>
                <a:latin typeface="Quicksand Bold"/>
              </a:rPr>
              <a:t>Download Hadoop (tar.gz) dan aditional binaries</a:t>
            </a:r>
          </a:p>
          <a:p>
            <a:pPr>
              <a:lnSpc>
                <a:spcPts val="3631"/>
              </a:lnSpc>
            </a:pPr>
            <a:r>
              <a:rPr lang="en-US" sz="2593">
                <a:solidFill>
                  <a:srgbClr val="000000"/>
                </a:solidFill>
                <a:latin typeface="Quicksand Bold"/>
              </a:rPr>
              <a:t>(https://archive.apache.org/dist/hadoop/common/)(</a:t>
            </a:r>
            <a:r>
              <a:rPr lang="en-US" sz="2593" u="sng">
                <a:solidFill>
                  <a:srgbClr val="000000"/>
                </a:solidFill>
                <a:latin typeface="Quicksand Bold"/>
                <a:hlinkClick r:id="rId7" tooltip="https://github.com/cdarlint/winutils"/>
              </a:rPr>
              <a:t>https://github.com/cdarlint/winutils</a:t>
            </a:r>
            <a:r>
              <a:rPr lang="en-US" sz="2593">
                <a:solidFill>
                  <a:srgbClr val="000000"/>
                </a:solidFill>
                <a:latin typeface="Quicksand Bold"/>
              </a:rPr>
              <a:t>)</a:t>
            </a:r>
          </a:p>
          <a:p>
            <a:pPr>
              <a:lnSpc>
                <a:spcPts val="3631"/>
              </a:lnSpc>
            </a:pPr>
          </a:p>
          <a:p>
            <a:pPr>
              <a:lnSpc>
                <a:spcPts val="3631"/>
              </a:lnSpc>
            </a:pPr>
          </a:p>
          <a:p>
            <a:pPr>
              <a:lnSpc>
                <a:spcPts val="363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2490" y="3764042"/>
            <a:ext cx="10843866" cy="1570152"/>
          </a:xfrm>
          <a:custGeom>
            <a:avLst/>
            <a:gdLst/>
            <a:ahLst/>
            <a:cxnLst/>
            <a:rect r="r" b="b" t="t" l="l"/>
            <a:pathLst>
              <a:path h="1570152" w="10843866">
                <a:moveTo>
                  <a:pt x="0" y="0"/>
                </a:moveTo>
                <a:lnTo>
                  <a:pt x="10843866" y="0"/>
                </a:lnTo>
                <a:lnTo>
                  <a:pt x="10843866" y="1570152"/>
                </a:lnTo>
                <a:lnTo>
                  <a:pt x="0" y="1570152"/>
                </a:lnTo>
                <a:lnTo>
                  <a:pt x="0" y="0"/>
                </a:lnTo>
                <a:close/>
              </a:path>
            </a:pathLst>
          </a:custGeom>
          <a:blipFill>
            <a:blip r:embed="rId4"/>
            <a:stretch>
              <a:fillRect l="0" t="0" r="0" b="0"/>
            </a:stretch>
          </a:blipFill>
        </p:spPr>
      </p:sp>
      <p:sp>
        <p:nvSpPr>
          <p:cNvPr name="Freeform 4" id="4"/>
          <p:cNvSpPr/>
          <p:nvPr/>
        </p:nvSpPr>
        <p:spPr>
          <a:xfrm flipH="false" flipV="false" rot="0">
            <a:off x="3133370" y="6715606"/>
            <a:ext cx="10847405" cy="1600972"/>
          </a:xfrm>
          <a:custGeom>
            <a:avLst/>
            <a:gdLst/>
            <a:ahLst/>
            <a:cxnLst/>
            <a:rect r="r" b="b" t="t" l="l"/>
            <a:pathLst>
              <a:path h="1600972" w="10847405">
                <a:moveTo>
                  <a:pt x="0" y="0"/>
                </a:moveTo>
                <a:lnTo>
                  <a:pt x="10847405" y="0"/>
                </a:lnTo>
                <a:lnTo>
                  <a:pt x="10847405" y="1600973"/>
                </a:lnTo>
                <a:lnTo>
                  <a:pt x="0" y="1600973"/>
                </a:lnTo>
                <a:lnTo>
                  <a:pt x="0" y="0"/>
                </a:lnTo>
                <a:close/>
              </a:path>
            </a:pathLst>
          </a:custGeom>
          <a:blipFill>
            <a:blip r:embed="rId5"/>
            <a:stretch>
              <a:fillRect l="0" t="0" r="0" b="0"/>
            </a:stretch>
          </a:blipFill>
        </p:spPr>
      </p:sp>
      <p:sp>
        <p:nvSpPr>
          <p:cNvPr name="Freeform 5" id="5"/>
          <p:cNvSpPr/>
          <p:nvPr/>
        </p:nvSpPr>
        <p:spPr>
          <a:xfrm flipH="false" flipV="false" rot="0">
            <a:off x="3160839" y="8446677"/>
            <a:ext cx="5535619" cy="533792"/>
          </a:xfrm>
          <a:custGeom>
            <a:avLst/>
            <a:gdLst/>
            <a:ahLst/>
            <a:cxnLst/>
            <a:rect r="r" b="b" t="t" l="l"/>
            <a:pathLst>
              <a:path h="533792" w="5535619">
                <a:moveTo>
                  <a:pt x="0" y="0"/>
                </a:moveTo>
                <a:lnTo>
                  <a:pt x="5535619" y="0"/>
                </a:lnTo>
                <a:lnTo>
                  <a:pt x="5535619" y="533792"/>
                </a:lnTo>
                <a:lnTo>
                  <a:pt x="0" y="533792"/>
                </a:lnTo>
                <a:lnTo>
                  <a:pt x="0" y="0"/>
                </a:lnTo>
                <a:close/>
              </a:path>
            </a:pathLst>
          </a:custGeom>
          <a:blipFill>
            <a:blip r:embed="rId6"/>
            <a:stretch>
              <a:fillRect l="0" t="0" r="0" b="0"/>
            </a:stretch>
          </a:blipFill>
        </p:spPr>
      </p:sp>
      <p:sp>
        <p:nvSpPr>
          <p:cNvPr name="TextBox 6" id="6"/>
          <p:cNvSpPr txBox="true"/>
          <p:nvPr/>
        </p:nvSpPr>
        <p:spPr>
          <a:xfrm rot="0">
            <a:off x="0" y="807727"/>
            <a:ext cx="18288000" cy="10382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Configurasi System Variable</a:t>
            </a:r>
          </a:p>
        </p:txBody>
      </p:sp>
      <p:sp>
        <p:nvSpPr>
          <p:cNvPr name="TextBox 7" id="7"/>
          <p:cNvSpPr txBox="true"/>
          <p:nvPr/>
        </p:nvSpPr>
        <p:spPr>
          <a:xfrm rot="0">
            <a:off x="2992490" y="2311101"/>
            <a:ext cx="10182061" cy="1820064"/>
          </a:xfrm>
          <a:prstGeom prst="rect">
            <a:avLst/>
          </a:prstGeom>
        </p:spPr>
        <p:txBody>
          <a:bodyPr anchor="t" rtlCol="false" tIns="0" lIns="0" bIns="0" rIns="0">
            <a:spAutoFit/>
          </a:bodyPr>
          <a:lstStyle/>
          <a:p>
            <a:pPr>
              <a:lnSpc>
                <a:spcPts val="3631"/>
              </a:lnSpc>
            </a:pPr>
            <a:r>
              <a:rPr lang="en-US" sz="2593">
                <a:solidFill>
                  <a:srgbClr val="000000"/>
                </a:solidFill>
                <a:latin typeface="Quicksand Bold"/>
              </a:rPr>
              <a:t>System Properties --&gt; Environment Variable --&gt; System Varible --&gt; New --&gt; Masukkan Variable JAVA_HOME dengan Value berupa path dari instalasi JAVA </a:t>
            </a:r>
          </a:p>
          <a:p>
            <a:pPr>
              <a:lnSpc>
                <a:spcPts val="3631"/>
              </a:lnSpc>
            </a:pPr>
          </a:p>
        </p:txBody>
      </p:sp>
      <p:sp>
        <p:nvSpPr>
          <p:cNvPr name="TextBox 8" id="8"/>
          <p:cNvSpPr txBox="true"/>
          <p:nvPr/>
        </p:nvSpPr>
        <p:spPr>
          <a:xfrm rot="0">
            <a:off x="3160839" y="5655771"/>
            <a:ext cx="10182061" cy="1362863"/>
          </a:xfrm>
          <a:prstGeom prst="rect">
            <a:avLst/>
          </a:prstGeom>
        </p:spPr>
        <p:txBody>
          <a:bodyPr anchor="t" rtlCol="false" tIns="0" lIns="0" bIns="0" rIns="0">
            <a:spAutoFit/>
          </a:bodyPr>
          <a:lstStyle/>
          <a:p>
            <a:pPr>
              <a:lnSpc>
                <a:spcPts val="3631"/>
              </a:lnSpc>
            </a:pPr>
            <a:r>
              <a:rPr lang="en-US" sz="2593">
                <a:solidFill>
                  <a:srgbClr val="000000"/>
                </a:solidFill>
                <a:latin typeface="Quicksand Bold"/>
              </a:rPr>
              <a:t>System Varible --&gt; Path--&gt; Edit --&gt; Masukkan Path baru dengan Value menuju bin dari Java </a:t>
            </a:r>
          </a:p>
          <a:p>
            <a:pPr>
              <a:lnSpc>
                <a:spcPts val="363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70489" y="3512439"/>
            <a:ext cx="10573168" cy="610336"/>
          </a:xfrm>
          <a:custGeom>
            <a:avLst/>
            <a:gdLst/>
            <a:ahLst/>
            <a:cxnLst/>
            <a:rect r="r" b="b" t="t" l="l"/>
            <a:pathLst>
              <a:path h="610336" w="10573168">
                <a:moveTo>
                  <a:pt x="0" y="0"/>
                </a:moveTo>
                <a:lnTo>
                  <a:pt x="10573168" y="0"/>
                </a:lnTo>
                <a:lnTo>
                  <a:pt x="10573168" y="610335"/>
                </a:lnTo>
                <a:lnTo>
                  <a:pt x="0" y="610335"/>
                </a:lnTo>
                <a:lnTo>
                  <a:pt x="0" y="0"/>
                </a:lnTo>
                <a:close/>
              </a:path>
            </a:pathLst>
          </a:custGeom>
          <a:blipFill>
            <a:blip r:embed="rId4"/>
            <a:stretch>
              <a:fillRect l="0" t="0" r="0" b="0"/>
            </a:stretch>
          </a:blipFill>
        </p:spPr>
      </p:sp>
      <p:sp>
        <p:nvSpPr>
          <p:cNvPr name="Freeform 4" id="4"/>
          <p:cNvSpPr/>
          <p:nvPr/>
        </p:nvSpPr>
        <p:spPr>
          <a:xfrm flipH="false" flipV="false" rot="0">
            <a:off x="4919689" y="5334194"/>
            <a:ext cx="7274768" cy="4872005"/>
          </a:xfrm>
          <a:custGeom>
            <a:avLst/>
            <a:gdLst/>
            <a:ahLst/>
            <a:cxnLst/>
            <a:rect r="r" b="b" t="t" l="l"/>
            <a:pathLst>
              <a:path h="4872005" w="7274768">
                <a:moveTo>
                  <a:pt x="0" y="0"/>
                </a:moveTo>
                <a:lnTo>
                  <a:pt x="7274768" y="0"/>
                </a:lnTo>
                <a:lnTo>
                  <a:pt x="7274768" y="4872005"/>
                </a:lnTo>
                <a:lnTo>
                  <a:pt x="0" y="4872005"/>
                </a:lnTo>
                <a:lnTo>
                  <a:pt x="0" y="0"/>
                </a:lnTo>
                <a:close/>
              </a:path>
            </a:pathLst>
          </a:custGeom>
          <a:blipFill>
            <a:blip r:embed="rId5"/>
            <a:stretch>
              <a:fillRect l="0" t="0" r="0" b="0"/>
            </a:stretch>
          </a:blipFill>
        </p:spPr>
      </p:sp>
      <p:sp>
        <p:nvSpPr>
          <p:cNvPr name="TextBox 5" id="5"/>
          <p:cNvSpPr txBox="true"/>
          <p:nvPr/>
        </p:nvSpPr>
        <p:spPr>
          <a:xfrm rot="0">
            <a:off x="0" y="447681"/>
            <a:ext cx="18288000" cy="10382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Extract Hadoop</a:t>
            </a:r>
          </a:p>
        </p:txBody>
      </p:sp>
      <p:sp>
        <p:nvSpPr>
          <p:cNvPr name="TextBox 6" id="6"/>
          <p:cNvSpPr txBox="true"/>
          <p:nvPr/>
        </p:nvSpPr>
        <p:spPr>
          <a:xfrm rot="0">
            <a:off x="3040337" y="1638176"/>
            <a:ext cx="10182061" cy="2277264"/>
          </a:xfrm>
          <a:prstGeom prst="rect">
            <a:avLst/>
          </a:prstGeom>
        </p:spPr>
        <p:txBody>
          <a:bodyPr anchor="t" rtlCol="false" tIns="0" lIns="0" bIns="0" rIns="0">
            <a:spAutoFit/>
          </a:bodyPr>
          <a:lstStyle/>
          <a:p>
            <a:pPr marL="560035" indent="-280018" lvl="1">
              <a:lnSpc>
                <a:spcPts val="3631"/>
              </a:lnSpc>
              <a:buFont typeface="Arial"/>
              <a:buChar char="•"/>
            </a:pPr>
            <a:r>
              <a:rPr lang="en-US" sz="2593">
                <a:solidFill>
                  <a:srgbClr val="000000"/>
                </a:solidFill>
                <a:latin typeface="Quicksand Bold"/>
              </a:rPr>
              <a:t>Pastikan directory dari hadoop tidak mengandung spasi</a:t>
            </a:r>
          </a:p>
          <a:p>
            <a:pPr marL="560035" indent="-280018" lvl="1">
              <a:lnSpc>
                <a:spcPts val="3631"/>
              </a:lnSpc>
              <a:buFont typeface="Arial"/>
              <a:buChar char="•"/>
            </a:pPr>
            <a:r>
              <a:rPr lang="en-US" sz="2593">
                <a:solidFill>
                  <a:srgbClr val="000000"/>
                </a:solidFill>
                <a:latin typeface="Quicksand Bold"/>
              </a:rPr>
              <a:t>(C:\Program Files\hadoop) akan menimbulkan masalah, karena terdapat spasi pada Program Files.</a:t>
            </a:r>
          </a:p>
          <a:p>
            <a:pPr>
              <a:lnSpc>
                <a:spcPts val="3631"/>
              </a:lnSpc>
            </a:pPr>
          </a:p>
          <a:p>
            <a:pPr>
              <a:lnSpc>
                <a:spcPts val="3631"/>
              </a:lnSpc>
            </a:pPr>
          </a:p>
        </p:txBody>
      </p:sp>
      <p:sp>
        <p:nvSpPr>
          <p:cNvPr name="TextBox 7" id="7"/>
          <p:cNvSpPr txBox="true"/>
          <p:nvPr/>
        </p:nvSpPr>
        <p:spPr>
          <a:xfrm rot="0">
            <a:off x="0" y="4208499"/>
            <a:ext cx="18288000" cy="10382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Edit   core-site.xml </a:t>
            </a:r>
            <a:r>
              <a:rPr lang="en-US" sz="6000">
                <a:solidFill>
                  <a:srgbClr val="000000"/>
                </a:solidFill>
                <a:latin typeface="Paytone One"/>
              </a:rPr>
              <a:t>(/etc/hadoop)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1830" y="3267181"/>
            <a:ext cx="8514535" cy="5676357"/>
          </a:xfrm>
          <a:custGeom>
            <a:avLst/>
            <a:gdLst/>
            <a:ahLst/>
            <a:cxnLst/>
            <a:rect r="r" b="b" t="t" l="l"/>
            <a:pathLst>
              <a:path h="5676357" w="8514535">
                <a:moveTo>
                  <a:pt x="0" y="0"/>
                </a:moveTo>
                <a:lnTo>
                  <a:pt x="8514535" y="0"/>
                </a:lnTo>
                <a:lnTo>
                  <a:pt x="8514535" y="5676357"/>
                </a:lnTo>
                <a:lnTo>
                  <a:pt x="0" y="5676357"/>
                </a:lnTo>
                <a:lnTo>
                  <a:pt x="0" y="0"/>
                </a:lnTo>
                <a:close/>
              </a:path>
            </a:pathLst>
          </a:custGeom>
          <a:blipFill>
            <a:blip r:embed="rId4"/>
            <a:stretch>
              <a:fillRect l="0" t="0" r="0" b="0"/>
            </a:stretch>
          </a:blipFill>
        </p:spPr>
      </p:sp>
      <p:sp>
        <p:nvSpPr>
          <p:cNvPr name="Freeform 4" id="4"/>
          <p:cNvSpPr/>
          <p:nvPr/>
        </p:nvSpPr>
        <p:spPr>
          <a:xfrm flipH="false" flipV="false" rot="0">
            <a:off x="9305455" y="3189312"/>
            <a:ext cx="7953845" cy="5832094"/>
          </a:xfrm>
          <a:custGeom>
            <a:avLst/>
            <a:gdLst/>
            <a:ahLst/>
            <a:cxnLst/>
            <a:rect r="r" b="b" t="t" l="l"/>
            <a:pathLst>
              <a:path h="5832094" w="7953845">
                <a:moveTo>
                  <a:pt x="0" y="0"/>
                </a:moveTo>
                <a:lnTo>
                  <a:pt x="7953845" y="0"/>
                </a:lnTo>
                <a:lnTo>
                  <a:pt x="7953845" y="5832094"/>
                </a:lnTo>
                <a:lnTo>
                  <a:pt x="0" y="5832094"/>
                </a:lnTo>
                <a:lnTo>
                  <a:pt x="0" y="0"/>
                </a:lnTo>
                <a:close/>
              </a:path>
            </a:pathLst>
          </a:custGeom>
          <a:blipFill>
            <a:blip r:embed="rId5"/>
            <a:stretch>
              <a:fillRect l="0" t="0" r="0" b="0"/>
            </a:stretch>
          </a:blipFill>
        </p:spPr>
      </p:sp>
      <p:sp>
        <p:nvSpPr>
          <p:cNvPr name="TextBox 5" id="5"/>
          <p:cNvSpPr txBox="true"/>
          <p:nvPr/>
        </p:nvSpPr>
        <p:spPr>
          <a:xfrm rot="0">
            <a:off x="-366823" y="350533"/>
            <a:ext cx="18288000" cy="21050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Edit mapred-site.xml  dan yarn-site.xml (/etc/hadoop)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6103" y="2851588"/>
            <a:ext cx="6535666" cy="6629995"/>
          </a:xfrm>
          <a:custGeom>
            <a:avLst/>
            <a:gdLst/>
            <a:ahLst/>
            <a:cxnLst/>
            <a:rect r="r" b="b" t="t" l="l"/>
            <a:pathLst>
              <a:path h="6629995" w="6535666">
                <a:moveTo>
                  <a:pt x="0" y="0"/>
                </a:moveTo>
                <a:lnTo>
                  <a:pt x="6535667" y="0"/>
                </a:lnTo>
                <a:lnTo>
                  <a:pt x="6535667" y="6629996"/>
                </a:lnTo>
                <a:lnTo>
                  <a:pt x="0" y="6629996"/>
                </a:lnTo>
                <a:lnTo>
                  <a:pt x="0" y="0"/>
                </a:lnTo>
                <a:close/>
              </a:path>
            </a:pathLst>
          </a:custGeom>
          <a:blipFill>
            <a:blip r:embed="rId4"/>
            <a:stretch>
              <a:fillRect l="0" t="0" r="0" b="0"/>
            </a:stretch>
          </a:blipFill>
        </p:spPr>
      </p:sp>
      <p:sp>
        <p:nvSpPr>
          <p:cNvPr name="Freeform 4" id="4"/>
          <p:cNvSpPr/>
          <p:nvPr/>
        </p:nvSpPr>
        <p:spPr>
          <a:xfrm flipH="false" flipV="false" rot="0">
            <a:off x="8006078" y="4280055"/>
            <a:ext cx="8316175" cy="1368259"/>
          </a:xfrm>
          <a:custGeom>
            <a:avLst/>
            <a:gdLst/>
            <a:ahLst/>
            <a:cxnLst/>
            <a:rect r="r" b="b" t="t" l="l"/>
            <a:pathLst>
              <a:path h="1368259" w="8316175">
                <a:moveTo>
                  <a:pt x="0" y="0"/>
                </a:moveTo>
                <a:lnTo>
                  <a:pt x="8316175" y="0"/>
                </a:lnTo>
                <a:lnTo>
                  <a:pt x="8316175" y="1368259"/>
                </a:lnTo>
                <a:lnTo>
                  <a:pt x="0" y="1368259"/>
                </a:lnTo>
                <a:lnTo>
                  <a:pt x="0" y="0"/>
                </a:lnTo>
                <a:close/>
              </a:path>
            </a:pathLst>
          </a:custGeom>
          <a:blipFill>
            <a:blip r:embed="rId5"/>
            <a:stretch>
              <a:fillRect l="0" t="0" r="0" b="0"/>
            </a:stretch>
          </a:blipFill>
        </p:spPr>
      </p:sp>
      <p:sp>
        <p:nvSpPr>
          <p:cNvPr name="TextBox 5" id="5"/>
          <p:cNvSpPr txBox="true"/>
          <p:nvPr/>
        </p:nvSpPr>
        <p:spPr>
          <a:xfrm rot="0">
            <a:off x="-366823" y="350533"/>
            <a:ext cx="18288000" cy="21050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Edit hdfs-site.xml  dan hadoop-env.cmd (/etc/hadoop)</a:t>
            </a:r>
          </a:p>
        </p:txBody>
      </p:sp>
      <p:sp>
        <p:nvSpPr>
          <p:cNvPr name="TextBox 6" id="6"/>
          <p:cNvSpPr txBox="true"/>
          <p:nvPr/>
        </p:nvSpPr>
        <p:spPr>
          <a:xfrm rot="0">
            <a:off x="8341004" y="5791668"/>
            <a:ext cx="8516241" cy="374918"/>
          </a:xfrm>
          <a:prstGeom prst="rect">
            <a:avLst/>
          </a:prstGeom>
        </p:spPr>
        <p:txBody>
          <a:bodyPr anchor="t" rtlCol="false" tIns="0" lIns="0" bIns="0" rIns="0">
            <a:spAutoFit/>
          </a:bodyPr>
          <a:lstStyle/>
          <a:p>
            <a:pPr>
              <a:lnSpc>
                <a:spcPts val="3037"/>
              </a:lnSpc>
            </a:pPr>
            <a:r>
              <a:rPr lang="en-US" sz="2169">
                <a:solidFill>
                  <a:srgbClr val="000000"/>
                </a:solidFill>
                <a:latin typeface="Quicksand Bold"/>
              </a:rPr>
              <a:t>JAVA_HOME di set sesuai dengan file pathnya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06628" y="2864784"/>
            <a:ext cx="5725384" cy="2523912"/>
          </a:xfrm>
          <a:custGeom>
            <a:avLst/>
            <a:gdLst/>
            <a:ahLst/>
            <a:cxnLst/>
            <a:rect r="r" b="b" t="t" l="l"/>
            <a:pathLst>
              <a:path h="2523912" w="5725384">
                <a:moveTo>
                  <a:pt x="0" y="0"/>
                </a:moveTo>
                <a:lnTo>
                  <a:pt x="5725385" y="0"/>
                </a:lnTo>
                <a:lnTo>
                  <a:pt x="5725385" y="2523912"/>
                </a:lnTo>
                <a:lnTo>
                  <a:pt x="0" y="2523912"/>
                </a:lnTo>
                <a:lnTo>
                  <a:pt x="0" y="0"/>
                </a:lnTo>
                <a:close/>
              </a:path>
            </a:pathLst>
          </a:custGeom>
          <a:blipFill>
            <a:blip r:embed="rId4"/>
            <a:stretch>
              <a:fillRect l="0" t="0" r="0" b="0"/>
            </a:stretch>
          </a:blipFill>
        </p:spPr>
      </p:sp>
      <p:sp>
        <p:nvSpPr>
          <p:cNvPr name="Freeform 4" id="4"/>
          <p:cNvSpPr/>
          <p:nvPr/>
        </p:nvSpPr>
        <p:spPr>
          <a:xfrm flipH="false" flipV="false" rot="0">
            <a:off x="3678290" y="8116775"/>
            <a:ext cx="4931542" cy="1621095"/>
          </a:xfrm>
          <a:custGeom>
            <a:avLst/>
            <a:gdLst/>
            <a:ahLst/>
            <a:cxnLst/>
            <a:rect r="r" b="b" t="t" l="l"/>
            <a:pathLst>
              <a:path h="1621095" w="4931542">
                <a:moveTo>
                  <a:pt x="0" y="0"/>
                </a:moveTo>
                <a:lnTo>
                  <a:pt x="4931542" y="0"/>
                </a:lnTo>
                <a:lnTo>
                  <a:pt x="4931542" y="1621095"/>
                </a:lnTo>
                <a:lnTo>
                  <a:pt x="0" y="1621095"/>
                </a:lnTo>
                <a:lnTo>
                  <a:pt x="0" y="0"/>
                </a:lnTo>
                <a:close/>
              </a:path>
            </a:pathLst>
          </a:custGeom>
          <a:blipFill>
            <a:blip r:embed="rId5"/>
            <a:stretch>
              <a:fillRect l="0" t="0" r="0" b="0"/>
            </a:stretch>
          </a:blipFill>
        </p:spPr>
      </p:sp>
      <p:sp>
        <p:nvSpPr>
          <p:cNvPr name="Freeform 5" id="5"/>
          <p:cNvSpPr/>
          <p:nvPr/>
        </p:nvSpPr>
        <p:spPr>
          <a:xfrm flipH="false" flipV="false" rot="0">
            <a:off x="9832980" y="8473162"/>
            <a:ext cx="3134134" cy="1196235"/>
          </a:xfrm>
          <a:custGeom>
            <a:avLst/>
            <a:gdLst/>
            <a:ahLst/>
            <a:cxnLst/>
            <a:rect r="r" b="b" t="t" l="l"/>
            <a:pathLst>
              <a:path h="1196235" w="3134134">
                <a:moveTo>
                  <a:pt x="0" y="0"/>
                </a:moveTo>
                <a:lnTo>
                  <a:pt x="3134134" y="0"/>
                </a:lnTo>
                <a:lnTo>
                  <a:pt x="3134134" y="1196234"/>
                </a:lnTo>
                <a:lnTo>
                  <a:pt x="0" y="1196234"/>
                </a:lnTo>
                <a:lnTo>
                  <a:pt x="0" y="0"/>
                </a:lnTo>
                <a:close/>
              </a:path>
            </a:pathLst>
          </a:custGeom>
          <a:blipFill>
            <a:blip r:embed="rId6"/>
            <a:stretch>
              <a:fillRect l="0" t="0" r="0" b="0"/>
            </a:stretch>
          </a:blipFill>
        </p:spPr>
      </p:sp>
      <p:sp>
        <p:nvSpPr>
          <p:cNvPr name="TextBox 6" id="6"/>
          <p:cNvSpPr txBox="true"/>
          <p:nvPr/>
        </p:nvSpPr>
        <p:spPr>
          <a:xfrm rot="0">
            <a:off x="0" y="447681"/>
            <a:ext cx="18288000" cy="10382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Data Directory</a:t>
            </a:r>
          </a:p>
        </p:txBody>
      </p:sp>
      <p:sp>
        <p:nvSpPr>
          <p:cNvPr name="TextBox 7" id="7"/>
          <p:cNvSpPr txBox="true"/>
          <p:nvPr/>
        </p:nvSpPr>
        <p:spPr>
          <a:xfrm rot="0">
            <a:off x="3678290" y="1856756"/>
            <a:ext cx="10182061" cy="905664"/>
          </a:xfrm>
          <a:prstGeom prst="rect">
            <a:avLst/>
          </a:prstGeom>
        </p:spPr>
        <p:txBody>
          <a:bodyPr anchor="t" rtlCol="false" tIns="0" lIns="0" bIns="0" rIns="0">
            <a:spAutoFit/>
          </a:bodyPr>
          <a:lstStyle/>
          <a:p>
            <a:pPr>
              <a:lnSpc>
                <a:spcPts val="3631"/>
              </a:lnSpc>
            </a:pPr>
            <a:r>
              <a:rPr lang="en-US" sz="2593">
                <a:solidFill>
                  <a:srgbClr val="000000"/>
                </a:solidFill>
                <a:latin typeface="Quicksand Bold"/>
              </a:rPr>
              <a:t>Membuat folder baru yang bernama data dan berisi folder datanode dan namenode</a:t>
            </a:r>
          </a:p>
        </p:txBody>
      </p:sp>
      <p:sp>
        <p:nvSpPr>
          <p:cNvPr name="TextBox 8" id="8"/>
          <p:cNvSpPr txBox="true"/>
          <p:nvPr/>
        </p:nvSpPr>
        <p:spPr>
          <a:xfrm rot="0">
            <a:off x="0" y="5367235"/>
            <a:ext cx="18288000" cy="1038213"/>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Configurasi System Variable</a:t>
            </a:r>
          </a:p>
        </p:txBody>
      </p:sp>
      <p:sp>
        <p:nvSpPr>
          <p:cNvPr name="TextBox 9" id="9"/>
          <p:cNvSpPr txBox="true"/>
          <p:nvPr/>
        </p:nvSpPr>
        <p:spPr>
          <a:xfrm rot="0">
            <a:off x="3837778" y="6500698"/>
            <a:ext cx="10182061" cy="1362863"/>
          </a:xfrm>
          <a:prstGeom prst="rect">
            <a:avLst/>
          </a:prstGeom>
        </p:spPr>
        <p:txBody>
          <a:bodyPr anchor="t" rtlCol="false" tIns="0" lIns="0" bIns="0" rIns="0">
            <a:spAutoFit/>
          </a:bodyPr>
          <a:lstStyle/>
          <a:p>
            <a:pPr>
              <a:lnSpc>
                <a:spcPts val="3631"/>
              </a:lnSpc>
            </a:pPr>
            <a:r>
              <a:rPr lang="en-US" sz="2593">
                <a:solidFill>
                  <a:srgbClr val="000000"/>
                </a:solidFill>
                <a:latin typeface="Quicksand Bold"/>
              </a:rPr>
              <a:t> Masukkan Variable HADOOP_HOME dengan Value berupa path ke HADOOP &amp; directory bin dan sbin pada PATH</a:t>
            </a:r>
          </a:p>
          <a:p>
            <a:pPr>
              <a:lnSpc>
                <a:spcPts val="363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DAFmca37zyc</dc:identifier>
  <dcterms:modified xsi:type="dcterms:W3CDTF">2011-08-01T06:04:30Z</dcterms:modified>
  <cp:revision>1</cp:revision>
  <dc:title>Hadoop</dc:title>
</cp:coreProperties>
</file>